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1" r:id="rId2"/>
  </p:sldMasterIdLst>
  <p:notesMasterIdLst>
    <p:notesMasterId r:id="rId57"/>
  </p:notesMasterIdLst>
  <p:sldIdLst>
    <p:sldId id="401" r:id="rId3"/>
    <p:sldId id="321" r:id="rId4"/>
    <p:sldId id="377" r:id="rId5"/>
    <p:sldId id="259" r:id="rId6"/>
    <p:sldId id="260" r:id="rId7"/>
    <p:sldId id="261" r:id="rId8"/>
    <p:sldId id="378" r:id="rId9"/>
    <p:sldId id="379" r:id="rId10"/>
    <p:sldId id="381" r:id="rId11"/>
    <p:sldId id="382" r:id="rId12"/>
    <p:sldId id="402" r:id="rId13"/>
    <p:sldId id="362" r:id="rId14"/>
    <p:sldId id="363" r:id="rId15"/>
    <p:sldId id="364" r:id="rId16"/>
    <p:sldId id="262" r:id="rId17"/>
    <p:sldId id="263" r:id="rId18"/>
    <p:sldId id="264" r:id="rId19"/>
    <p:sldId id="265" r:id="rId20"/>
    <p:sldId id="343" r:id="rId21"/>
    <p:sldId id="383" r:id="rId22"/>
    <p:sldId id="344" r:id="rId23"/>
    <p:sldId id="365" r:id="rId24"/>
    <p:sldId id="372" r:id="rId25"/>
    <p:sldId id="266" r:id="rId26"/>
    <p:sldId id="267" r:id="rId27"/>
    <p:sldId id="268" r:id="rId28"/>
    <p:sldId id="384" r:id="rId29"/>
    <p:sldId id="385" r:id="rId30"/>
    <p:sldId id="386" r:id="rId31"/>
    <p:sldId id="387" r:id="rId32"/>
    <p:sldId id="403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272" r:id="rId41"/>
    <p:sldId id="395" r:id="rId42"/>
    <p:sldId id="273" r:id="rId43"/>
    <p:sldId id="270" r:id="rId44"/>
    <p:sldId id="271" r:id="rId45"/>
    <p:sldId id="278" r:id="rId46"/>
    <p:sldId id="277" r:id="rId47"/>
    <p:sldId id="366" r:id="rId48"/>
    <p:sldId id="396" r:id="rId49"/>
    <p:sldId id="367" r:id="rId50"/>
    <p:sldId id="397" r:id="rId51"/>
    <p:sldId id="398" r:id="rId52"/>
    <p:sldId id="399" r:id="rId53"/>
    <p:sldId id="400" r:id="rId54"/>
    <p:sldId id="376" r:id="rId55"/>
    <p:sldId id="36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4605" autoAdjust="0"/>
  </p:normalViewPr>
  <p:slideViewPr>
    <p:cSldViewPr>
      <p:cViewPr varScale="1">
        <p:scale>
          <a:sx n="101" d="100"/>
          <a:sy n="101" d="100"/>
        </p:scale>
        <p:origin x="190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FBD7D-CE3B-470C-8324-DEF2C7343684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94FCC-A23A-4CA4-B9ED-71AD0EBE5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4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Class discussion….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We all live in one world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The melting</a:t>
            </a:r>
            <a:r>
              <a:rPr lang="en-US" baseline="0" dirty="0"/>
              <a:t> of the polar ice will have serious consequences to all of us. https://www.youtube.com/watch?v=VbiRNT_gWUQ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Better environment</a:t>
            </a:r>
            <a:r>
              <a:rPr lang="en-US" baseline="0" dirty="0"/>
              <a:t> means less pollution…less pollution means less illnesses.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Using less papers/energy/glass/…</a:t>
            </a:r>
            <a:r>
              <a:rPr lang="en-US" baseline="0" dirty="0" err="1"/>
              <a:t>etc</a:t>
            </a:r>
            <a:r>
              <a:rPr lang="en-US" baseline="0" dirty="0"/>
              <a:t> is good because it means less deforestation, less destruction to our environment, less use of our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94FCC-A23A-4CA4-B9ED-71AD0EBE53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94FCC-A23A-4CA4-B9ED-71AD0EBE53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5D7A3D4E-65B8-4C72-9D0D-4EF1FB943E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BD6C991-E724-44F5-8AAE-B63CF2E40C73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9B8EA222-0533-4E36-A9AD-7CEA6DCCFD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79B675D-DDD8-426B-B111-A6ACA6DCC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94FCC-A23A-4CA4-B9ED-71AD0EBE53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0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8B9E-5044-4891-9ED4-896812B8AC65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1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fld id="{38F70D43-B7BF-4D4B-A3D1-1E54A9469081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614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8F70D43-B7BF-4D4B-A3D1-1E54A9469081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456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9050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38200" y="4076700"/>
            <a:ext cx="3927475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918075" y="1905000"/>
            <a:ext cx="39274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F70D43-B7BF-4D4B-A3D1-1E54A9469081}" type="datetime1">
              <a:rPr lang="en-US" smtClean="0"/>
              <a:t>1/31/2021</a:t>
            </a:fld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18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B943E06-0617-244E-8A4E-30A5347EBD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16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48" y="1000108"/>
            <a:ext cx="7715304" cy="1285884"/>
          </a:xfrm>
        </p:spPr>
        <p:txBody>
          <a:bodyPr/>
          <a:lstStyle>
            <a:lvl1pPr algn="l">
              <a:defRPr baseline="0">
                <a:solidFill>
                  <a:srgbClr val="00CCCC"/>
                </a:solidFill>
              </a:defRPr>
            </a:lvl1pPr>
          </a:lstStyle>
          <a:p>
            <a:r>
              <a:rPr lang="en-US" dirty="0"/>
              <a:t>School of Architecture, Computing and Engineering.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35743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94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99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209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051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23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14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>
            <a:lvl1pPr>
              <a:defRPr>
                <a:solidFill>
                  <a:srgbClr val="485E2A"/>
                </a:solidFill>
              </a:defRPr>
            </a:lvl1pPr>
            <a:lvl2pPr>
              <a:defRPr>
                <a:solidFill>
                  <a:srgbClr val="485E2A"/>
                </a:solidFill>
              </a:defRPr>
            </a:lvl2pPr>
            <a:lvl3pPr>
              <a:defRPr>
                <a:solidFill>
                  <a:srgbClr val="485E2A"/>
                </a:solidFill>
              </a:defRPr>
            </a:lvl3pPr>
            <a:lvl4pPr>
              <a:defRPr>
                <a:solidFill>
                  <a:srgbClr val="485E2A"/>
                </a:solidFill>
              </a:defRPr>
            </a:lvl4pPr>
            <a:lvl5pPr>
              <a:defRPr>
                <a:solidFill>
                  <a:srgbClr val="485E2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58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271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998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E60A6-BBC3-4F8A-9947-AC134C13E01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61325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81600" y="1600200"/>
            <a:ext cx="3810000" cy="4495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E8CAEC1-FF50-43FD-BF3C-ED530B949B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359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7C4ABEA-728C-4B8D-87EF-CC3018C0CDC8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63431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391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981200"/>
            <a:ext cx="3619500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0" y="1981200"/>
            <a:ext cx="36195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248400"/>
            <a:ext cx="1828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248400"/>
            <a:ext cx="3048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BF18370C-04A4-4510-B0E3-621BE6891E8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0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51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99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63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8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95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57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F70D43-B7BF-4D4B-A3D1-1E54A9469081}" type="datetime1">
              <a:rPr lang="en-US" smtClean="0"/>
              <a:t>1/31/2021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8412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70D43-B7BF-4D4B-A3D1-1E54A9469081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56550-698D-42C0-9A29-2EFA6FB7B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F499-35EC-47F5-ADA8-AEB26AC70B6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B49D068-28AC-4884-8E0B-257B7E49E75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5380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00CC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he1709blog.blogspot.com/2010/04/limited-term-assignments-reader-write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/3.0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9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5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2397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CN4005 Lesson 3 : IT Technology innovations and brainstorming ideas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AE44DB4-7E87-4ECD-9BB0-9F0CAC35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11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00"/>
    </mc:Choice>
    <mc:Fallback xmlns="">
      <p:transition spd="slow" advTm="167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F690-26ED-454A-8F5D-6DA9B359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E9A4-AC39-4452-AC2C-2BCC3BE63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Activity 3.1. </a:t>
            </a:r>
            <a:r>
              <a:rPr lang="en-GB" dirty="0"/>
              <a:t>which of the following statements best describe the theme of the module assignment:</a:t>
            </a:r>
          </a:p>
          <a:p>
            <a:pPr lvl="1"/>
            <a:r>
              <a:rPr lang="en-GB" dirty="0"/>
              <a:t>Develop an product that can support and help people and the environment.</a:t>
            </a:r>
          </a:p>
          <a:p>
            <a:pPr lvl="1"/>
            <a:r>
              <a:rPr lang="en-GB" dirty="0"/>
              <a:t>Design a product that can support and help people and the environment.</a:t>
            </a:r>
          </a:p>
          <a:p>
            <a:pPr lvl="1"/>
            <a:r>
              <a:rPr lang="en-GB" dirty="0"/>
              <a:t>Market a product that can support and help people and the environment.</a:t>
            </a:r>
          </a:p>
          <a:p>
            <a:pPr lvl="1"/>
            <a:r>
              <a:rPr lang="en-GB" dirty="0"/>
              <a:t>Come up with an idea that can make you rich while also support and help people and the environment.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23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53"/>
    </mc:Choice>
    <mc:Fallback xmlns="">
      <p:transition spd="slow" advTm="3825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70E2-100D-4C63-9067-F07A1450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5B91E-27DF-4B97-8F1E-5ADFEDF2F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brainstorming?</a:t>
            </a:r>
          </a:p>
          <a:p>
            <a:r>
              <a:rPr lang="en-GB" dirty="0"/>
              <a:t>When to use it?</a:t>
            </a:r>
          </a:p>
          <a:p>
            <a:r>
              <a:rPr lang="en-GB" dirty="0"/>
              <a:t>Why to use it?</a:t>
            </a:r>
          </a:p>
          <a:p>
            <a:r>
              <a:rPr lang="en-GB" dirty="0"/>
              <a:t>Process of brainstorming.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9BCA6-AD20-442B-98F4-4DB63615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51585"/>
            <a:ext cx="4038600" cy="269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340C06-7EBA-4170-8AED-B556FED3744B}"/>
              </a:ext>
            </a:extLst>
          </p:cNvPr>
          <p:cNvSpPr txBox="1"/>
          <p:nvPr/>
        </p:nvSpPr>
        <p:spPr>
          <a:xfrm>
            <a:off x="7467600" y="19210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8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7"/>
    </mc:Choice>
    <mc:Fallback xmlns="">
      <p:transition spd="slow" advTm="19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08D7-8191-48C5-9527-95DF146D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Brainstorming</a:t>
            </a:r>
            <a:r>
              <a:rPr lang="en-GB" dirty="0"/>
              <a:t>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0FC4-E13D-42EA-90E4-67FD4AFE2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Brainstorming is a means of generating ideas.</a:t>
            </a:r>
          </a:p>
          <a:p>
            <a:r>
              <a:rPr lang="en-GB" dirty="0"/>
              <a:t>Brainstorming can be used to identify alternatives, obtain a complete list of items and to solve problems.</a:t>
            </a:r>
          </a:p>
          <a:p>
            <a:r>
              <a:rPr lang="en-GB" dirty="0"/>
              <a:t>There are a variety of brainstorming techniques.</a:t>
            </a:r>
          </a:p>
          <a:p>
            <a:r>
              <a:rPr lang="en-GB" dirty="0"/>
              <a:t>The common principle of brainstorming is to set aside the restrictive thinking processes so that many ideas can be generated.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4BE1D-3EC5-4703-B282-B05709A61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2230" r="21667" b="637"/>
          <a:stretch/>
        </p:blipFill>
        <p:spPr>
          <a:xfrm>
            <a:off x="7353300" y="21949"/>
            <a:ext cx="1752600" cy="1619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98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77"/>
    </mc:Choice>
    <mc:Fallback xmlns="">
      <p:transition spd="slow" advTm="4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8208-B81E-4AAB-8E00-946B5B8D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0362"/>
            <a:ext cx="8229600" cy="1143000"/>
          </a:xfrm>
        </p:spPr>
        <p:txBody>
          <a:bodyPr>
            <a:normAutofit/>
          </a:bodyPr>
          <a:lstStyle/>
          <a:p>
            <a:r>
              <a:rPr lang="en-AU" altLang="en-US" sz="4000" b="1" dirty="0"/>
              <a:t>When to use brainstorming?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BAC2-BD8C-49D2-9C38-A6FCF8E0D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en-US" dirty="0"/>
              <a:t>Developing the solution particularly in identifying alternative solutions.</a:t>
            </a:r>
          </a:p>
          <a:p>
            <a:r>
              <a:rPr lang="en-AU" altLang="en-US" dirty="0"/>
              <a:t>Identifying all potential risks on a project.</a:t>
            </a:r>
          </a:p>
          <a:p>
            <a:r>
              <a:rPr lang="en-AU" altLang="en-US" dirty="0"/>
              <a:t>Dealing with difficult problems that arise during the course of the project.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B750D-7937-4442-91A2-E1BB73D0F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2230" r="21667" b="637"/>
          <a:stretch/>
        </p:blipFill>
        <p:spPr>
          <a:xfrm>
            <a:off x="7353300" y="21949"/>
            <a:ext cx="1752600" cy="1619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70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81"/>
    </mc:Choice>
    <mc:Fallback xmlns="">
      <p:transition spd="slow" advTm="59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3093-7322-4003-94A8-9BBBD516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b="1" dirty="0"/>
              <a:t>Why use brainstorming techniques?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CB87-3E68-4000-81DC-67169E246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AU" altLang="en-US" sz="2800" dirty="0"/>
              <a:t>Brainstorming can: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break through traditional thinking about a problem.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generate new ways of thinking.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provide an environment for building on new ideas.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reduce the tendency to prematurely discard new ideas.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facilitate team building.</a:t>
            </a:r>
          </a:p>
          <a:p>
            <a:pPr lvl="1">
              <a:lnSpc>
                <a:spcPct val="90000"/>
              </a:lnSpc>
            </a:pPr>
            <a:r>
              <a:rPr lang="en-AU" altLang="en-US" sz="2400" dirty="0"/>
              <a:t>encourage team problem solving.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D50F0-4414-4B9C-B374-2998C8EE5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2230" r="21667" b="637"/>
          <a:stretch/>
        </p:blipFill>
        <p:spPr>
          <a:xfrm>
            <a:off x="7696200" y="21950"/>
            <a:ext cx="1447800" cy="1338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62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24"/>
    </mc:Choice>
    <mc:Fallback xmlns="">
      <p:transition spd="slow" advTm="73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99A2CF72-8DFF-4D17-BD90-A2F7283F7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AU" sz="3600" b="1" dirty="0"/>
              <a:t>The process of </a:t>
            </a:r>
            <a:r>
              <a:rPr lang="en-AU" altLang="en-AU" sz="3600" b="1" dirty="0"/>
              <a:t>b</a:t>
            </a:r>
            <a:r>
              <a:rPr lang="en-GB" altLang="en-AU" sz="3600" b="1" dirty="0" err="1"/>
              <a:t>rainstorming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07704BE-1C24-49A8-9F4F-6AB96030E5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15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650074CA-949F-4CBD-B4BE-F5B0FC584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9221" name="Rectangle 4">
            <a:extLst>
              <a:ext uri="{FF2B5EF4-FFF2-40B4-BE49-F238E27FC236}">
                <a16:creationId xmlns:a16="http://schemas.microsoft.com/office/drawing/2014/main" id="{226CA743-5A83-4E74-A39F-2061A803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536700"/>
            <a:ext cx="6515100" cy="392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The environment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Setting the scene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Rules for the session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Running the brainstorming session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Affinity analysis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Summary and further 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1C4F44-B2E6-4358-BF60-F573628F3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536700"/>
            <a:ext cx="2447925" cy="1866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56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026">
            <a:extLst>
              <a:ext uri="{FF2B5EF4-FFF2-40B4-BE49-F238E27FC236}">
                <a16:creationId xmlns:a16="http://schemas.microsoft.com/office/drawing/2014/main" id="{16B69361-33BC-4B4E-86DF-9D83E59AFC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AU" sz="3600" b="1" dirty="0"/>
              <a:t>The </a:t>
            </a:r>
            <a:r>
              <a:rPr lang="en-AU" altLang="en-AU" sz="3600" b="1" dirty="0"/>
              <a:t>environment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181AA05-4A36-483D-9902-0C1BE34404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16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0244" name="Text Box 1027">
            <a:extLst>
              <a:ext uri="{FF2B5EF4-FFF2-40B4-BE49-F238E27FC236}">
                <a16:creationId xmlns:a16="http://schemas.microsoft.com/office/drawing/2014/main" id="{2A93E92D-C2E8-4738-B93D-6F29FC470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0245" name="Rectangle 1028">
            <a:extLst>
              <a:ext uri="{FF2B5EF4-FFF2-40B4-BE49-F238E27FC236}">
                <a16:creationId xmlns:a16="http://schemas.microsoft.com/office/drawing/2014/main" id="{B8942432-55A4-4EAA-9FBD-2C2B84746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1563688"/>
            <a:ext cx="71977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Location:  preferable to be held away from normal place of work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Room:  natural light, plenty of space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Materials: whiteboard and pens.  Provide a pack of post-it notes and pen for each attendee</a:t>
            </a:r>
          </a:p>
        </p:txBody>
      </p:sp>
    </p:spTree>
    <p:custDataLst>
      <p:tags r:id="rId1"/>
    </p:custDataLst>
  </p:cSld>
  <p:clrMapOvr>
    <a:masterClrMapping/>
  </p:clrMapOvr>
  <p:transition advTm="801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0684B542-2F62-4CF8-8D9F-9BE0FA4DF5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AU" sz="3600" b="1" dirty="0"/>
              <a:t>Setting the scene…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B4CB253-C454-4F44-AF31-68B1677530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17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1268" name="Text Box 3">
            <a:extLst>
              <a:ext uri="{FF2B5EF4-FFF2-40B4-BE49-F238E27FC236}">
                <a16:creationId xmlns:a16="http://schemas.microsoft.com/office/drawing/2014/main" id="{18B2308C-B282-4CE6-887E-81C6D26C7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80B7BBC9-F7DA-4BEA-81DB-2154D4DE1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00200"/>
            <a:ext cx="8362950" cy="32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Aft>
                <a:spcPct val="100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Explain the brainstorming technique.</a:t>
            </a:r>
          </a:p>
          <a:p>
            <a:pPr eaLnBrk="1" hangingPunct="1">
              <a:spcAft>
                <a:spcPct val="100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Specify the rules.</a:t>
            </a:r>
          </a:p>
          <a:p>
            <a:pPr eaLnBrk="1" hangingPunct="1">
              <a:spcAft>
                <a:spcPct val="100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/>
              <a:t>Loosening up:  use a free thinking exercise and/or a practice brainstorming session*.</a:t>
            </a:r>
            <a:br>
              <a:rPr lang="en-AU" altLang="en-US" dirty="0"/>
            </a:br>
            <a:br>
              <a:rPr lang="en-AU" altLang="en-US" dirty="0"/>
            </a:br>
            <a:r>
              <a:rPr lang="en-AU" altLang="en-US" dirty="0"/>
              <a:t>For example: how could safety of taxi drivers be improved?</a:t>
            </a:r>
            <a:endParaRPr lang="en-AU" altLang="en-US" dirty="0">
              <a:latin typeface="Arial" panose="020B0604020202020204" pitchFamily="34" charset="0"/>
            </a:endParaRP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C721E547-FB79-4835-A48B-C6C47FBC6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3880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5738" indent="-1857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altLang="en-US" sz="2000">
                <a:latin typeface="Arial" panose="020B0604020202020204" pitchFamily="34" charset="0"/>
              </a:rPr>
              <a:t>*	The facilitator provides exercises and determines when the participants are ready to proceed with the technique.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CCC80-DD50-4B4D-B34E-04C073CE1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04" t="4474" r="729" b="548"/>
          <a:stretch/>
        </p:blipFill>
        <p:spPr>
          <a:xfrm>
            <a:off x="7772400" y="1026730"/>
            <a:ext cx="1371600" cy="160413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61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7CCDE551-2BF1-446F-BE82-8B442A52A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AU" sz="3600" b="1" dirty="0"/>
              <a:t>Rules for the </a:t>
            </a:r>
            <a:r>
              <a:rPr lang="en-GB" altLang="en-AU" sz="3600" dirty="0" err="1"/>
              <a:t>S</a:t>
            </a:r>
            <a:r>
              <a:rPr lang="en-GB" altLang="en-AU" sz="3600" b="1" dirty="0" err="1"/>
              <a:t>essio</a:t>
            </a:r>
            <a:r>
              <a:rPr lang="en-AU" altLang="en-AU" sz="3600" b="1" dirty="0"/>
              <a:t>n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160796D-8D28-4BD3-BF1F-84AB180D60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18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2292" name="Text Box 3">
            <a:extLst>
              <a:ext uri="{FF2B5EF4-FFF2-40B4-BE49-F238E27FC236}">
                <a16:creationId xmlns:a16="http://schemas.microsoft.com/office/drawing/2014/main" id="{8B39AF7F-348B-409E-9FBA-BDE6BA26E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2293" name="Rectangle 4">
            <a:extLst>
              <a:ext uri="{FF2B5EF4-FFF2-40B4-BE49-F238E27FC236}">
                <a16:creationId xmlns:a16="http://schemas.microsoft.com/office/drawing/2014/main" id="{519F1281-A5E3-4173-A933-EE39F53A0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1563688"/>
            <a:ext cx="8264525" cy="32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Any idea is valid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No judgement or criticism allowed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Mobile phones switched off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Participants cannot leave the room during the brainstorming session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endParaRPr lang="en-AU" altLang="en-US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A6DAE0-3EE4-44E6-875B-2BFB9DCE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2929"/>
            <a:ext cx="3286125" cy="185507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45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3794" name="Group 2">
            <a:extLst>
              <a:ext uri="{FF2B5EF4-FFF2-40B4-BE49-F238E27FC236}">
                <a16:creationId xmlns:a16="http://schemas.microsoft.com/office/drawing/2014/main" id="{0809103B-A85D-4396-BFBD-54535A49D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56579"/>
              </p:ext>
            </p:extLst>
          </p:nvPr>
        </p:nvGraphicFramePr>
        <p:xfrm>
          <a:off x="238918" y="3334544"/>
          <a:ext cx="8666163" cy="2932114"/>
        </p:xfrm>
        <a:graphic>
          <a:graphicData uri="http://schemas.openxmlformats.org/drawingml/2006/table">
            <a:tbl>
              <a:tblPr/>
              <a:tblGrid>
                <a:gridCol w="413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6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 won’t work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It’s against our policy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That’s too radical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We haven’t done it that way before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It’s not our job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That’s too expensive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We don’t have enough time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That’s not practical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That’s too much hassle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We can’t solve this problem</a:t>
                      </a:r>
                    </a:p>
                  </a:txBody>
                  <a:tcPr marL="91442" marR="9144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60" name="Picture 22">
            <a:extLst>
              <a:ext uri="{FF2B5EF4-FFF2-40B4-BE49-F238E27FC236}">
                <a16:creationId xmlns:a16="http://schemas.microsoft.com/office/drawing/2014/main" id="{53193B8F-04DF-461C-AB9D-9045D9BAC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90700"/>
            <a:ext cx="10382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23">
            <a:extLst>
              <a:ext uri="{FF2B5EF4-FFF2-40B4-BE49-F238E27FC236}">
                <a16:creationId xmlns:a16="http://schemas.microsoft.com/office/drawing/2014/main" id="{2CFAC62F-8323-4912-AAD3-867D8443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66900"/>
            <a:ext cx="8382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2" name="AutoShape 24">
            <a:extLst>
              <a:ext uri="{FF2B5EF4-FFF2-40B4-BE49-F238E27FC236}">
                <a16:creationId xmlns:a16="http://schemas.microsoft.com/office/drawing/2014/main" id="{05D4897E-999C-44C7-89F0-8363C05E6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2479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3" name="Rectangle 25">
            <a:extLst>
              <a:ext uri="{FF2B5EF4-FFF2-40B4-BE49-F238E27FC236}">
                <a16:creationId xmlns:a16="http://schemas.microsoft.com/office/drawing/2014/main" id="{27450275-7C7C-4014-B986-EF35E606D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/>
              <a:t>Comments that reduce Brainstorming to </a:t>
            </a:r>
            <a:r>
              <a:rPr lang="en-US" altLang="en-US" dirty="0" err="1"/>
              <a:t>Braindrizzling</a:t>
            </a: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20"/>
    </mc:Choice>
    <mc:Fallback xmlns="">
      <p:transition spd="slow" advTm="817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Lecture outline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500174"/>
            <a:ext cx="5976966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Context of the lecture</a:t>
            </a:r>
          </a:p>
          <a:p>
            <a:pPr lvl="1"/>
            <a:r>
              <a:rPr lang="en-US" sz="2400" dirty="0"/>
              <a:t>The Assignment!</a:t>
            </a:r>
          </a:p>
          <a:p>
            <a:r>
              <a:rPr lang="en-US" sz="2800" dirty="0"/>
              <a:t>Topics of the assignment:</a:t>
            </a:r>
          </a:p>
          <a:p>
            <a:pPr lvl="1"/>
            <a:r>
              <a:rPr lang="en-US" sz="2400" dirty="0"/>
              <a:t>Sustainability, ethics, and inequalities.</a:t>
            </a:r>
          </a:p>
          <a:p>
            <a:r>
              <a:rPr lang="en-US" sz="2800" dirty="0"/>
              <a:t>Brainstorming Ideas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fld id="{B7D0B69D-E5F2-9D4F-80EC-FD2D6DED8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905000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4070337"/>
            <a:ext cx="39116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451" y="2297085"/>
            <a:ext cx="2297949" cy="17356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308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74"/>
    </mc:Choice>
    <mc:Fallback xmlns="">
      <p:transition spd="slow" advTm="39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EBC7-57E1-457C-B97C-724839B4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DC9C-492B-4A24-9118-4B636B56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Activity 3.2. </a:t>
            </a:r>
            <a:r>
              <a:rPr lang="en-GB" dirty="0"/>
              <a:t>Which of these statements is true about Brainstorming:</a:t>
            </a:r>
          </a:p>
          <a:p>
            <a:pPr lvl="1"/>
            <a:r>
              <a:rPr lang="en-GB" dirty="0"/>
              <a:t> If not planned well, it can be counter productive.</a:t>
            </a:r>
          </a:p>
          <a:p>
            <a:pPr lvl="1"/>
            <a:r>
              <a:rPr lang="en-GB" dirty="0"/>
              <a:t>Can help identify solutions but cannot be used to identify problems.</a:t>
            </a:r>
          </a:p>
          <a:p>
            <a:pPr lvl="1"/>
            <a:r>
              <a:rPr lang="en-GB" dirty="0"/>
              <a:t>When done in groups it can generate more ideas.</a:t>
            </a:r>
          </a:p>
          <a:p>
            <a:pPr lvl="1"/>
            <a:r>
              <a:rPr lang="en-GB" dirty="0"/>
              <a:t>Restricting the discussion to the topic helps the process of brainstorming.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9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3"/>
    </mc:Choice>
    <mc:Fallback xmlns="">
      <p:transition spd="slow" advTm="1150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2">
            <a:extLst>
              <a:ext uri="{FF2B5EF4-FFF2-40B4-BE49-F238E27FC236}">
                <a16:creationId xmlns:a16="http://schemas.microsoft.com/office/drawing/2014/main" id="{A7A61DFE-0DB0-4E34-A946-3CC06B590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6000"/>
            <a:ext cx="7175500" cy="5752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Suggest idea to reuse old cars.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CAF65-2091-4810-A6EA-85FF543C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BRAINSTORMING EXERCISE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333D8-D2BE-4153-AE95-8C4691C407C1}"/>
              </a:ext>
            </a:extLst>
          </p:cNvPr>
          <p:cNvSpPr txBox="1"/>
          <p:nvPr/>
        </p:nvSpPr>
        <p:spPr>
          <a:xfrm>
            <a:off x="7832358" y="152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4"/>
    </mc:Choice>
    <mc:Fallback xmlns="">
      <p:transition spd="slow" advTm="30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>
            <a:extLst>
              <a:ext uri="{FF2B5EF4-FFF2-40B4-BE49-F238E27FC236}">
                <a16:creationId xmlns:a16="http://schemas.microsoft.com/office/drawing/2014/main" id="{F0F33528-F68A-4B09-921C-6A602F843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341438"/>
            <a:ext cx="85026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Suggested Uses of Old Cars as Equipment for a </a:t>
            </a:r>
            <a:r>
              <a:rPr lang="en-US" altLang="en-US" sz="2800" b="1" dirty="0"/>
              <a:t>Children's Playground</a:t>
            </a:r>
          </a:p>
        </p:txBody>
      </p:sp>
      <p:pic>
        <p:nvPicPr>
          <p:cNvPr id="8198" name="Picture 3" descr="freeas6">
            <a:extLst>
              <a:ext uri="{FF2B5EF4-FFF2-40B4-BE49-F238E27FC236}">
                <a16:creationId xmlns:a16="http://schemas.microsoft.com/office/drawing/2014/main" id="{F975512D-1A59-43E7-943D-DF30F8A4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3815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3"/>
    </mc:Choice>
    <mc:Fallback xmlns="">
      <p:transition spd="slow" advTm="33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>
            <a:extLst>
              <a:ext uri="{FF2B5EF4-FFF2-40B4-BE49-F238E27FC236}">
                <a16:creationId xmlns:a16="http://schemas.microsoft.com/office/drawing/2014/main" id="{F0F33528-F68A-4B09-921C-6A602F843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295400"/>
            <a:ext cx="85026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dirty="0"/>
              <a:t>Example of this: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22CAD-EC41-41F3-942E-E1CD05966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" t="19662" r="27144" b="15569"/>
          <a:stretch/>
        </p:blipFill>
        <p:spPr>
          <a:xfrm>
            <a:off x="1752600" y="2287588"/>
            <a:ext cx="5943601" cy="38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4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6"/>
    </mc:Choice>
    <mc:Fallback xmlns="">
      <p:transition spd="slow" advTm="1577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57C4D180-1B86-4816-BED0-C4E5263AF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AU" altLang="en-AU" sz="3600" b="1" dirty="0"/>
              <a:t>A brainstorming technique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31BAB33-7159-4F5D-8B83-97F91AA122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24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3316" name="Text Box 3">
            <a:extLst>
              <a:ext uri="{FF2B5EF4-FFF2-40B4-BE49-F238E27FC236}">
                <a16:creationId xmlns:a16="http://schemas.microsoft.com/office/drawing/2014/main" id="{C3B85830-C9FD-4D69-B4E2-C47E796B1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3317" name="Rectangle 4">
            <a:extLst>
              <a:ext uri="{FF2B5EF4-FFF2-40B4-BE49-F238E27FC236}">
                <a16:creationId xmlns:a16="http://schemas.microsoft.com/office/drawing/2014/main" id="{D282E538-B940-4CC2-AE16-8BBAB26B3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1563688"/>
            <a:ext cx="8299450" cy="364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Present the problem or opportunity for which brainstorming is being applied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Allocate 3-5 minutes to write on the post-it notes as many ideas as possible – one idea per note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Each person quickly writes their thoughts onto the post-it notes regardless of how impractical, outrageous, extreme, crazy they may be (do not filter the ideas)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C01AA-B0C8-40D0-AC50-C21C3B43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198073"/>
            <a:ext cx="1820863" cy="16696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67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45472DAB-3BF4-4C12-8FBB-19C05409D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AU" altLang="en-AU" sz="3600" b="1" dirty="0"/>
              <a:t>Affinity analysis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F125480-85F4-4318-8AC9-C896A7D6A4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25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4340" name="Text Box 3">
            <a:extLst>
              <a:ext uri="{FF2B5EF4-FFF2-40B4-BE49-F238E27FC236}">
                <a16:creationId xmlns:a16="http://schemas.microsoft.com/office/drawing/2014/main" id="{F830C85F-6E9B-4DA8-8F62-693DE04FA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4341" name="Rectangle 4">
            <a:extLst>
              <a:ext uri="{FF2B5EF4-FFF2-40B4-BE49-F238E27FC236}">
                <a16:creationId xmlns:a16="http://schemas.microsoft.com/office/drawing/2014/main" id="{C01D57C6-CF01-4061-A191-3CDA1EDDF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" y="2038779"/>
            <a:ext cx="82994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Each person in turn sticks their post-it notes on the whiteboard, putting their note near to an idea that is similar to theirs.  This should result in clusters of post-it notes representing similar ideas.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Review the ideas by cluster.  For each type of idea ask the group “</a:t>
            </a:r>
            <a:r>
              <a:rPr lang="en-AU" altLang="en-US" b="1" dirty="0">
                <a:latin typeface="Arial" panose="020B0604020202020204" pitchFamily="34" charset="0"/>
              </a:rPr>
              <a:t>How could we make this work?” </a:t>
            </a:r>
            <a:r>
              <a:rPr lang="en-AU" altLang="en-US" dirty="0">
                <a:latin typeface="Arial" panose="020B0604020202020204" pitchFamily="34" charset="0"/>
              </a:rPr>
              <a:t>Discuss each variation of the idea and refine to develop a possible solution.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AU" altLang="en-US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6C5C8-B22E-423C-A9CE-DF47CBF3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198073"/>
            <a:ext cx="1820863" cy="166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673A2-1447-4094-BB09-90DD8D4B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1871"/>
            <a:ext cx="1350295" cy="1238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C5905-EDB2-441A-88FE-E1E29EFD4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2" t="1097" r="23963" b="25260"/>
          <a:stretch/>
        </p:blipFill>
        <p:spPr>
          <a:xfrm>
            <a:off x="5878220" y="311366"/>
            <a:ext cx="900030" cy="9445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16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FECBED0D-97E9-42B0-B8C4-20C501B0F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AU" altLang="en-AU" sz="3600" b="1" dirty="0"/>
              <a:t>Summary and future action</a:t>
            </a:r>
            <a:endParaRPr lang="en-GB" altLang="en-AU" sz="3600" b="1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603AD7A-26D8-489A-97BA-3889D35251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AU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7FE03228-E82B-4D26-A6D7-3693E693F1B4}" type="slidenum">
              <a:rPr lang="en-AU" altLang="en-US" smtClean="0"/>
              <a:pPr eaLnBrk="1" hangingPunct="1"/>
              <a:t>26</a:t>
            </a:fld>
            <a:endParaRPr lang="en-AU" altLang="en-US" sz="900">
              <a:latin typeface="Arial" panose="020B0604020202020204" pitchFamily="34" charset="0"/>
            </a:endParaRPr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50EE19C8-82D5-4CA3-8E79-D7536677C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2078038"/>
            <a:ext cx="15875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04788" indent="-204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ct val="100000"/>
              </a:spcAft>
              <a:buFont typeface="Monotype Sorts" charset="2"/>
              <a:buChar char="â"/>
            </a:pP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5365" name="Rectangle 4">
            <a:extLst>
              <a:ext uri="{FF2B5EF4-FFF2-40B4-BE49-F238E27FC236}">
                <a16:creationId xmlns:a16="http://schemas.microsoft.com/office/drawing/2014/main" id="{6BA4D1B8-470F-4CB7-A292-05C86BFCC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24000"/>
            <a:ext cx="8234362" cy="293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82600" indent="-482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Write up a summary of each type of idea/solution presented.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Determine an action plan for working through the ideas.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Char char="¾"/>
            </a:pPr>
            <a:r>
              <a:rPr lang="en-AU" altLang="en-US" dirty="0">
                <a:latin typeface="Arial" panose="020B0604020202020204" pitchFamily="34" charset="0"/>
              </a:rPr>
              <a:t>The action plan may be to test or further research the alternatives identified to select a shortlist of the most suitable solutions for further evaluation.</a:t>
            </a:r>
          </a:p>
          <a:p>
            <a:pPr eaLnBrk="1" hangingPunct="1">
              <a:spcBef>
                <a:spcPct val="35000"/>
              </a:spcBef>
              <a:spcAft>
                <a:spcPct val="35000"/>
              </a:spcAft>
              <a:buClr>
                <a:srgbClr val="CC0000"/>
              </a:buClr>
              <a:buFont typeface="Wingdings 2" panose="05020102010507070707" pitchFamily="18" charset="2"/>
              <a:buNone/>
            </a:pPr>
            <a:endParaRPr lang="en-AU" altLang="en-US" dirty="0"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Tm="328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2A11-EE4A-432E-9559-2BDCE0A19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57609-3427-44B9-B0FB-811C7FA7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Activity 3.3: </a:t>
            </a:r>
            <a:r>
              <a:rPr lang="en-GB" dirty="0"/>
              <a:t>If the group cannot meet face to face to use the post-its, what alternative can they do from the list below:</a:t>
            </a:r>
          </a:p>
          <a:p>
            <a:pPr lvl="1"/>
            <a:r>
              <a:rPr lang="en-GB" dirty="0"/>
              <a:t>Shared MS Word document on cloud?</a:t>
            </a:r>
          </a:p>
          <a:p>
            <a:pPr lvl="1"/>
            <a:r>
              <a:rPr lang="en-GB" dirty="0"/>
              <a:t>Set up a MS Teams and use Whiteboard?</a:t>
            </a:r>
          </a:p>
          <a:p>
            <a:pPr lvl="1"/>
            <a:r>
              <a:rPr lang="en-GB" dirty="0"/>
              <a:t>Or use any number of free online websites that allow creating virtual post-its?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Pick one and using your own words explain why you would use it!</a:t>
            </a:r>
          </a:p>
        </p:txBody>
      </p:sp>
    </p:spTree>
    <p:extLst>
      <p:ext uri="{BB962C8B-B14F-4D97-AF65-F5344CB8AC3E}">
        <p14:creationId xmlns:p14="http://schemas.microsoft.com/office/powerpoint/2010/main" val="282294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72"/>
    </mc:Choice>
    <mc:Fallback xmlns="">
      <p:transition spd="slow" advTm="4927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9D01-6EB0-4089-B338-A876FDCB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Using whiteboard in MS Teams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1E35B-4AEB-4F12-9A4C-C4FA4052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08113"/>
            <a:ext cx="5913120" cy="369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F96500-2391-425D-970A-75D41F4F87BC}"/>
              </a:ext>
            </a:extLst>
          </p:cNvPr>
          <p:cNvSpPr/>
          <p:nvPr/>
        </p:nvSpPr>
        <p:spPr>
          <a:xfrm>
            <a:off x="4953000" y="1676400"/>
            <a:ext cx="304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EC167-C6ED-4561-9469-58B80ACA2345}"/>
              </a:ext>
            </a:extLst>
          </p:cNvPr>
          <p:cNvSpPr/>
          <p:nvPr/>
        </p:nvSpPr>
        <p:spPr>
          <a:xfrm>
            <a:off x="2190750" y="3733800"/>
            <a:ext cx="838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31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83"/>
    </mc:Choice>
    <mc:Fallback xmlns="">
      <p:transition spd="slow" advTm="50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3CA64-8AB5-486F-AC14-6B796548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000"/>
            <a:ext cx="7132938" cy="4456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29D01-6EB0-4089-B338-A876FDCB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Using whiteboard in MS Teams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EC167-C6ED-4561-9469-58B80ACA2345}"/>
              </a:ext>
            </a:extLst>
          </p:cNvPr>
          <p:cNvSpPr/>
          <p:nvPr/>
        </p:nvSpPr>
        <p:spPr>
          <a:xfrm>
            <a:off x="3733800" y="449580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08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32"/>
    </mc:Choice>
    <mc:Fallback xmlns="">
      <p:transition spd="slow" advTm="6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05AA-3BA6-4A62-90DA-DCFCB230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of the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E3EFC-AD23-4677-9E64-A35C46282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Your assignment has started!!</a:t>
            </a:r>
          </a:p>
          <a:p>
            <a:r>
              <a:rPr lang="en-GB" dirty="0"/>
              <a:t>Task 3, 4, and 5 are covered in lesson 2 and this lesson. </a:t>
            </a:r>
          </a:p>
          <a:p>
            <a:r>
              <a:rPr lang="en-GB" dirty="0"/>
              <a:t>Please start thinking about your topic. </a:t>
            </a:r>
          </a:p>
          <a:p>
            <a:r>
              <a:rPr lang="en-GB" dirty="0"/>
              <a:t>You will be organised into groups during the lab session.</a:t>
            </a:r>
          </a:p>
          <a:p>
            <a:r>
              <a:rPr lang="en-GB" dirty="0"/>
              <a:t>If you miss your lab session, you HAVE to email your lab tutor immediately to let them know!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5670374-3714-4F99-B24D-7CA5F2A3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6600" y="188925"/>
            <a:ext cx="1828800" cy="1285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EF74D-F700-45F5-A297-7524066A267E}"/>
              </a:ext>
            </a:extLst>
          </p:cNvPr>
          <p:cNvSpPr txBox="1"/>
          <p:nvPr/>
        </p:nvSpPr>
        <p:spPr>
          <a:xfrm>
            <a:off x="7086600" y="1603041"/>
            <a:ext cx="18288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">
                <a:hlinkClick r:id="rId3" tooltip="http://the1709blog.blogspot.com/2010/04/limited-term-assignments-reader-writes.html"/>
              </a:rPr>
              <a:t>This Photo</a:t>
            </a:r>
            <a:r>
              <a:rPr lang="en-GB" sz="400"/>
              <a:t> by Unknown Author is licensed under </a:t>
            </a:r>
            <a:r>
              <a:rPr lang="en-GB" sz="400">
                <a:hlinkClick r:id="rId4" tooltip="https://creativecommons.org/licenses/by/3.0/"/>
              </a:rPr>
              <a:t>CC BY</a:t>
            </a:r>
            <a:endParaRPr lang="en-GB" sz="400"/>
          </a:p>
        </p:txBody>
      </p:sp>
    </p:spTree>
    <p:extLst>
      <p:ext uri="{BB962C8B-B14F-4D97-AF65-F5344CB8AC3E}">
        <p14:creationId xmlns:p14="http://schemas.microsoft.com/office/powerpoint/2010/main" val="246252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71"/>
    </mc:Choice>
    <mc:Fallback xmlns="">
      <p:transition spd="slow" advTm="9857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>
            <a:extLst>
              <a:ext uri="{FF2B5EF4-FFF2-40B4-BE49-F238E27FC236}">
                <a16:creationId xmlns:a16="http://schemas.microsoft.com/office/drawing/2014/main" id="{B616B4E2-811C-4A84-836C-7462FE043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DB997-074A-4173-BF10-706807A22C27}"/>
              </a:ext>
            </a:extLst>
          </p:cNvPr>
          <p:cNvSpPr txBox="1"/>
          <p:nvPr/>
        </p:nvSpPr>
        <p:spPr>
          <a:xfrm>
            <a:off x="7832358" y="152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86"/>
    </mc:Choice>
    <mc:Fallback xmlns="">
      <p:transition spd="slow" advTm="2798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>
            <a:extLst>
              <a:ext uri="{FF2B5EF4-FFF2-40B4-BE49-F238E27FC236}">
                <a16:creationId xmlns:a16="http://schemas.microsoft.com/office/drawing/2014/main" id="{B616B4E2-811C-4A84-836C-7462FE043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0E85E920-963A-4F76-9FC0-3FC0BA54F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Two</a:t>
            </a: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95149AEA-DF8D-4085-8074-A841F87D6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Freewriting</a:t>
            </a: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F6578DB1-58A8-4992-85B0-1E3C304A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429000"/>
            <a:ext cx="71628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What is it?  			</a:t>
            </a:r>
          </a:p>
          <a:p>
            <a:pPr algn="l"/>
            <a:r>
              <a:rPr lang="en-US" altLang="en-US" sz="2000" dirty="0">
                <a:latin typeface="Century Gothic" panose="020B0502020202020204" pitchFamily="34" charset="0"/>
              </a:rPr>
              <a:t>Think about the topic. Then write, write, write. Whatever comes into your brain – even if it doesn’t have to do with the topic.  Example: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DB997-074A-4173-BF10-706807A22C27}"/>
              </a:ext>
            </a:extLst>
          </p:cNvPr>
          <p:cNvSpPr txBox="1"/>
          <p:nvPr/>
        </p:nvSpPr>
        <p:spPr>
          <a:xfrm>
            <a:off x="7832358" y="152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070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48"/>
    </mc:Choice>
    <mc:Fallback xmlns="">
      <p:transition spd="slow" advTm="26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8" grpId="0"/>
      <p:bldP spid="81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>
            <a:extLst>
              <a:ext uri="{FF2B5EF4-FFF2-40B4-BE49-F238E27FC236}">
                <a16:creationId xmlns:a16="http://schemas.microsoft.com/office/drawing/2014/main" id="{9FFB52BF-BB95-417D-B256-541E5C630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Two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4B59D7DC-4596-4C6D-ABE5-5B9F60724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Freewriting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9BEEF4F7-4713-4235-8F43-21E0690DF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429000"/>
            <a:ext cx="7162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>
                <a:latin typeface="Century Gothic" panose="020B0502020202020204" pitchFamily="34" charset="0"/>
              </a:rPr>
              <a:t>Options:</a:t>
            </a:r>
          </a:p>
          <a:p>
            <a:pPr algn="l"/>
            <a:r>
              <a:rPr lang="en-US" altLang="en-US" sz="2000">
                <a:latin typeface="Century Gothic" panose="020B0502020202020204" pitchFamily="34" charset="0"/>
              </a:rPr>
              <a:t>Write for a specific time period</a:t>
            </a:r>
          </a:p>
          <a:p>
            <a:pPr algn="l"/>
            <a:r>
              <a:rPr lang="en-US" altLang="en-US" sz="2000">
                <a:latin typeface="Century Gothic" panose="020B0502020202020204" pitchFamily="34" charset="0"/>
              </a:rPr>
              <a:t>Write for a specific amount of paper  </a:t>
            </a:r>
          </a:p>
        </p:txBody>
      </p:sp>
      <p:pic>
        <p:nvPicPr>
          <p:cNvPr id="13320" name="Picture 8" descr="MCj04326020000[1]">
            <a:extLst>
              <a:ext uri="{FF2B5EF4-FFF2-40B4-BE49-F238E27FC236}">
                <a16:creationId xmlns:a16="http://schemas.microsoft.com/office/drawing/2014/main" id="{4D2E6E9F-6101-4836-A389-0ACEB09E5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956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MCj04338680000[1]">
            <a:extLst>
              <a:ext uri="{FF2B5EF4-FFF2-40B4-BE49-F238E27FC236}">
                <a16:creationId xmlns:a16="http://schemas.microsoft.com/office/drawing/2014/main" id="{47D9FC06-7716-406F-A3F0-E0677F4E4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67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00D64A17-AA3B-44D6-BF78-F278BEEFE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3"/>
    </mc:Choice>
    <mc:Fallback xmlns="">
      <p:transition spd="slow" advTm="37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>
            <a:extLst>
              <a:ext uri="{FF2B5EF4-FFF2-40B4-BE49-F238E27FC236}">
                <a16:creationId xmlns:a16="http://schemas.microsoft.com/office/drawing/2014/main" id="{1DF91122-5ADA-47EB-A480-EB423BAC5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Two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AF70B94-F150-4151-8A4B-A4E1088C7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Freewriting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0CCD2C3A-D434-4128-9668-67108DE0A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76600"/>
            <a:ext cx="7162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>
                <a:latin typeface="Century Gothic" panose="020B0502020202020204" pitchFamily="34" charset="0"/>
              </a:rPr>
              <a:t>When is it helpful?</a:t>
            </a:r>
          </a:p>
          <a:p>
            <a:pPr algn="l"/>
            <a:r>
              <a:rPr lang="en-US" altLang="en-US" sz="2000">
                <a:latin typeface="Century Gothic" panose="020B0502020202020204" pitchFamily="34" charset="0"/>
              </a:rPr>
              <a:t>When you have NO ideas about a topic</a:t>
            </a:r>
          </a:p>
          <a:p>
            <a:pPr algn="l"/>
            <a:r>
              <a:rPr lang="en-US" altLang="en-US" sz="2000">
                <a:latin typeface="Century Gothic" panose="020B0502020202020204" pitchFamily="34" charset="0"/>
              </a:rPr>
              <a:t>When you have TOO MANY ideas about a topic</a:t>
            </a:r>
          </a:p>
        </p:txBody>
      </p:sp>
      <p:grpSp>
        <p:nvGrpSpPr>
          <p:cNvPr id="15375" name="Group 15">
            <a:extLst>
              <a:ext uri="{FF2B5EF4-FFF2-40B4-BE49-F238E27FC236}">
                <a16:creationId xmlns:a16="http://schemas.microsoft.com/office/drawing/2014/main" id="{7EF597F2-C12F-474A-8200-A4472D3309A5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4724400"/>
            <a:ext cx="1758950" cy="1773238"/>
            <a:chOff x="3888" y="3072"/>
            <a:chExt cx="1108" cy="1117"/>
          </a:xfrm>
        </p:grpSpPr>
        <p:pic>
          <p:nvPicPr>
            <p:cNvPr id="15370" name="Picture 10" descr="MCBS01705_0000[1]">
              <a:extLst>
                <a:ext uri="{FF2B5EF4-FFF2-40B4-BE49-F238E27FC236}">
                  <a16:creationId xmlns:a16="http://schemas.microsoft.com/office/drawing/2014/main" id="{FA831C47-1B61-42D6-9246-33772BB53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3072"/>
              <a:ext cx="1108" cy="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F212FE19-6B7E-4B4D-97D8-2431C3372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216"/>
              <a:ext cx="67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800"/>
                <a:t>Maybe I could say this or maybe I could say that… hmmm</a:t>
              </a:r>
            </a:p>
          </p:txBody>
        </p:sp>
      </p:grpSp>
      <p:grpSp>
        <p:nvGrpSpPr>
          <p:cNvPr id="15373" name="Group 13">
            <a:extLst>
              <a:ext uri="{FF2B5EF4-FFF2-40B4-BE49-F238E27FC236}">
                <a16:creationId xmlns:a16="http://schemas.microsoft.com/office/drawing/2014/main" id="{B3BB72FD-0D30-4CC4-9D5D-E60E8658FD40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2286000"/>
            <a:ext cx="1758950" cy="1773238"/>
            <a:chOff x="3984" y="1440"/>
            <a:chExt cx="1108" cy="1117"/>
          </a:xfrm>
        </p:grpSpPr>
        <p:pic>
          <p:nvPicPr>
            <p:cNvPr id="15369" name="Picture 9" descr="MCBS01705_0000[1]">
              <a:extLst>
                <a:ext uri="{FF2B5EF4-FFF2-40B4-BE49-F238E27FC236}">
                  <a16:creationId xmlns:a16="http://schemas.microsoft.com/office/drawing/2014/main" id="{49D49E9A-7774-49BE-B9E5-52317D806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440"/>
              <a:ext cx="1108" cy="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72" name="Text Box 12">
              <a:extLst>
                <a:ext uri="{FF2B5EF4-FFF2-40B4-BE49-F238E27FC236}">
                  <a16:creationId xmlns:a16="http://schemas.microsoft.com/office/drawing/2014/main" id="{3F8468C2-67A0-41EC-BE86-720D3DB20E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584"/>
              <a:ext cx="3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/>
                <a:t>??????</a:t>
              </a:r>
            </a:p>
          </p:txBody>
        </p:sp>
      </p:grpSp>
      <p:sp>
        <p:nvSpPr>
          <p:cNvPr id="14" name="Text Box 4">
            <a:extLst>
              <a:ext uri="{FF2B5EF4-FFF2-40B4-BE49-F238E27FC236}">
                <a16:creationId xmlns:a16="http://schemas.microsoft.com/office/drawing/2014/main" id="{541061CC-BF7B-4F18-BD60-EA07D29DC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53"/>
    </mc:Choice>
    <mc:Fallback xmlns="">
      <p:transition spd="slow" advTm="2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>
            <a:extLst>
              <a:ext uri="{FF2B5EF4-FFF2-40B4-BE49-F238E27FC236}">
                <a16:creationId xmlns:a16="http://schemas.microsoft.com/office/drawing/2014/main" id="{80BC8815-2AF1-45F1-B0F6-027F9E3A8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Three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88279D44-5DFD-4F88-97BC-98624F291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35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Making a Cube</a:t>
            </a: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3D02A4D4-7B7E-4DC3-96CF-54035FEC1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429000"/>
            <a:ext cx="71628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>
                <a:latin typeface="Century Gothic" panose="020B0502020202020204" pitchFamily="34" charset="0"/>
              </a:rPr>
              <a:t>What is it?  			</a:t>
            </a:r>
          </a:p>
          <a:p>
            <a:pPr algn="l"/>
            <a:r>
              <a:rPr lang="en-US" altLang="en-US" sz="2000">
                <a:latin typeface="Century Gothic" panose="020B0502020202020204" pitchFamily="34" charset="0"/>
              </a:rPr>
              <a:t>Imagine a cube. It has six sides. On each side, you have a different task regarding the topic.</a:t>
            </a:r>
          </a:p>
        </p:txBody>
      </p:sp>
      <p:pic>
        <p:nvPicPr>
          <p:cNvPr id="16392" name="Picture 8" descr="MCED00215_0000[1]">
            <a:extLst>
              <a:ext uri="{FF2B5EF4-FFF2-40B4-BE49-F238E27FC236}">
                <a16:creationId xmlns:a16="http://schemas.microsoft.com/office/drawing/2014/main" id="{18D862CC-A185-411D-9E6D-966D54DD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06" y="4352925"/>
            <a:ext cx="172878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9BDA9ECC-3B75-4A1A-B928-98596A878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87"/>
    </mc:Choice>
    <mc:Fallback xmlns="">
      <p:transition spd="slow" advTm="27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>
            <a:extLst>
              <a:ext uri="{FF2B5EF4-FFF2-40B4-BE49-F238E27FC236}">
                <a16:creationId xmlns:a16="http://schemas.microsoft.com/office/drawing/2014/main" id="{0F112A68-D98D-410C-8604-CB117B2FF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Three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DA45D74D-267D-4287-9D90-3D24C1E95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276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Making a Cube</a:t>
            </a:r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D342E6BD-69DD-4A75-BB94-D1FB6460C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bg1"/>
                </a:solidFill>
              </a:rPr>
              <a:t>Describe</a:t>
            </a: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0F19C669-F908-4120-A4D5-9695B4FE0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76600"/>
            <a:ext cx="419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/>
              <a:t>Side One: Describe the topic.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EBD6D572-D698-44B1-AFD8-A778B4BBB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319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dirty="0"/>
              <a:t>Side Two: Compare the topic.</a:t>
            </a: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0A53133F-837D-4CE3-97CE-2DA87541D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038600"/>
            <a:ext cx="340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/>
              <a:t>Side Three: Associate the topic.</a:t>
            </a:r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511B34B4-E863-454A-A675-E550DF95C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419600"/>
            <a:ext cx="310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/>
              <a:t>Side Four: Analyze the topic.</a:t>
            </a:r>
          </a:p>
        </p:txBody>
      </p:sp>
      <p:sp>
        <p:nvSpPr>
          <p:cNvPr id="17420" name="Rectangle 12">
            <a:extLst>
              <a:ext uri="{FF2B5EF4-FFF2-40B4-BE49-F238E27FC236}">
                <a16:creationId xmlns:a16="http://schemas.microsoft.com/office/drawing/2014/main" id="{C91E6D2D-1443-41A4-96F4-DDB6823C9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00600"/>
            <a:ext cx="282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/>
              <a:t>Side Five: Apply the topic.</a:t>
            </a:r>
          </a:p>
        </p:txBody>
      </p:sp>
      <p:sp>
        <p:nvSpPr>
          <p:cNvPr id="17421" name="Rectangle 13">
            <a:extLst>
              <a:ext uri="{FF2B5EF4-FFF2-40B4-BE49-F238E27FC236}">
                <a16:creationId xmlns:a16="http://schemas.microsoft.com/office/drawing/2014/main" id="{26AC92E0-0EAB-41A1-BFFF-7CA98858D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181600"/>
            <a:ext cx="414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/>
              <a:t>Side Six: Argue for or against the topic.</a:t>
            </a:r>
          </a:p>
        </p:txBody>
      </p: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AD0E4437-F369-46CB-BF05-A526AC270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bg1"/>
                </a:solidFill>
              </a:rPr>
              <a:t>Compare</a:t>
            </a: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4B134F16-654A-4DED-AE3B-7C4C2671E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bg1"/>
                </a:solidFill>
              </a:rPr>
              <a:t>Associate</a:t>
            </a:r>
          </a:p>
        </p:txBody>
      </p:sp>
      <p:sp>
        <p:nvSpPr>
          <p:cNvPr id="17424" name="Rectangle 16">
            <a:extLst>
              <a:ext uri="{FF2B5EF4-FFF2-40B4-BE49-F238E27FC236}">
                <a16:creationId xmlns:a16="http://schemas.microsoft.com/office/drawing/2014/main" id="{97F61F5E-AAAC-489A-B5F0-5B2B278CA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bg1"/>
                </a:solidFill>
              </a:rPr>
              <a:t>Analyze</a:t>
            </a:r>
          </a:p>
        </p:txBody>
      </p:sp>
      <p:sp>
        <p:nvSpPr>
          <p:cNvPr id="17425" name="Rectangle 17">
            <a:extLst>
              <a:ext uri="{FF2B5EF4-FFF2-40B4-BE49-F238E27FC236}">
                <a16:creationId xmlns:a16="http://schemas.microsoft.com/office/drawing/2014/main" id="{71D98374-EAFE-4A51-8012-4C8C009D8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bg1"/>
                </a:solidFill>
              </a:rPr>
              <a:t>Apply</a:t>
            </a:r>
          </a:p>
        </p:txBody>
      </p:sp>
      <p:sp>
        <p:nvSpPr>
          <p:cNvPr id="17426" name="Rectangle 18">
            <a:extLst>
              <a:ext uri="{FF2B5EF4-FFF2-40B4-BE49-F238E27FC236}">
                <a16:creationId xmlns:a16="http://schemas.microsoft.com/office/drawing/2014/main" id="{264ABB7C-F846-474D-8E8A-D95F86419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05200"/>
            <a:ext cx="1828800" cy="1371600"/>
          </a:xfrm>
          <a:prstGeom prst="rect">
            <a:avLst/>
          </a:prstGeom>
          <a:solidFill>
            <a:srgbClr val="0000FF">
              <a:alpha val="7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Argue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63DB2968-1410-403C-94B7-27F48F3CA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2"/>
    </mc:Choice>
    <mc:Fallback xmlns="">
      <p:transition spd="slow" advTm="61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 animBg="1"/>
      <p:bldP spid="17416" grpId="0"/>
      <p:bldP spid="17417" grpId="0"/>
      <p:bldP spid="17418" grpId="0"/>
      <p:bldP spid="17419" grpId="0"/>
      <p:bldP spid="17420" grpId="0"/>
      <p:bldP spid="17421" grpId="0"/>
      <p:bldP spid="17422" grpId="0" animBg="1"/>
      <p:bldP spid="17423" grpId="0" animBg="1"/>
      <p:bldP spid="17424" grpId="0" animBg="1"/>
      <p:bldP spid="17425" grpId="0" animBg="1"/>
      <p:bldP spid="174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>
            <a:extLst>
              <a:ext uri="{FF2B5EF4-FFF2-40B4-BE49-F238E27FC236}">
                <a16:creationId xmlns:a16="http://schemas.microsoft.com/office/drawing/2014/main" id="{D765F172-AF38-442D-BC8C-53B52AC1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Four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D85CCBEC-417B-4D6A-86CE-8D4FC7EC0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236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Clustering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EE775498-7601-4C9F-ADFE-4FA261D2C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352800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When you write down words or concepts associated with the topic – any ideas that come into your mind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CCEA661-45E6-43C9-B62D-77ECB4B23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1423C-FC3D-4C00-9117-62C711D7A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651577"/>
            <a:ext cx="4743450" cy="2981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10"/>
    </mc:Choice>
    <mc:Fallback xmlns="">
      <p:transition spd="slow" advTm="5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>
            <a:extLst>
              <a:ext uri="{FF2B5EF4-FFF2-40B4-BE49-F238E27FC236}">
                <a16:creationId xmlns:a16="http://schemas.microsoft.com/office/drawing/2014/main" id="{74263CC7-639C-462F-92A7-4A0583EA8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Five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2EB438EE-A08F-42DA-8337-686A98E4F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Listing or Bulleting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FD4342BB-C076-4848-9959-E81A756E4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>
                <a:latin typeface="Century Gothic" panose="020B0502020202020204" pitchFamily="34" charset="0"/>
              </a:rPr>
              <a:t>Create a list of terms/ideas/concepts about the topic. Create multiple lists depending on the purpose.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4294F68A-D060-4CB9-90DF-4E5F29699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267200"/>
            <a:ext cx="62484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 typeface="Wingdings" panose="05000000000000000000" pitchFamily="2" charset="2"/>
              <a:buNone/>
            </a:pPr>
            <a:r>
              <a:rPr lang="en-US" altLang="en-US" sz="1800" dirty="0"/>
              <a:t>Global Warming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Toxic fumes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SUVs/Cars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Extinction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Belief/Disbelief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Paris Agreement</a:t>
            </a:r>
          </a:p>
        </p:txBody>
      </p:sp>
      <p:sp>
        <p:nvSpPr>
          <p:cNvPr id="20489" name="Text Box 9">
            <a:extLst>
              <a:ext uri="{FF2B5EF4-FFF2-40B4-BE49-F238E27FC236}">
                <a16:creationId xmlns:a16="http://schemas.microsoft.com/office/drawing/2014/main" id="{8D598657-39A9-495C-A418-18F09002C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267200"/>
            <a:ext cx="23622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dirty="0"/>
              <a:t>Belief/Disbelief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Scientists agree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Average American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China/USA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en-US" sz="1800" dirty="0"/>
              <a:t>Normal occurrence or abnormal event?</a:t>
            </a:r>
          </a:p>
          <a:p>
            <a:endParaRPr lang="en-US" altLang="en-US" sz="1800" dirty="0"/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5B31686E-DCEB-4C94-ACB4-14A389D8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49"/>
    </mc:Choice>
    <mc:Fallback xmlns="">
      <p:transition spd="slow" advTm="5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9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20486" grpId="0"/>
      <p:bldP spid="2048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4CB1F552-34B6-470D-BA7F-68EC9C493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Six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595BCED7-0BEF-4D5A-BDA2-ACD7B8214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Venn Diagram</a:t>
            </a:r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73917288-39B8-4E23-9478-BB9AE04EB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667" y="3309144"/>
            <a:ext cx="64008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Draw two circles that connect, like this: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List two topics above the circles.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Brainstorm about the topics – what do they have in common and what is unique about each one.</a:t>
            </a:r>
          </a:p>
        </p:txBody>
      </p:sp>
      <p:grpSp>
        <p:nvGrpSpPr>
          <p:cNvPr id="21522" name="Group 18">
            <a:extLst>
              <a:ext uri="{FF2B5EF4-FFF2-40B4-BE49-F238E27FC236}">
                <a16:creationId xmlns:a16="http://schemas.microsoft.com/office/drawing/2014/main" id="{A2CD318B-FC7E-4B5F-8699-DFE0AC59C752}"/>
              </a:ext>
            </a:extLst>
          </p:cNvPr>
          <p:cNvGrpSpPr>
            <a:grpSpLocks/>
          </p:cNvGrpSpPr>
          <p:nvPr/>
        </p:nvGrpSpPr>
        <p:grpSpPr bwMode="auto">
          <a:xfrm>
            <a:off x="5759450" y="2209800"/>
            <a:ext cx="2698750" cy="1752600"/>
            <a:chOff x="3628" y="1392"/>
            <a:chExt cx="1700" cy="1104"/>
          </a:xfrm>
        </p:grpSpPr>
        <p:sp>
          <p:nvSpPr>
            <p:cNvPr id="21515" name="Oval 11">
              <a:extLst>
                <a:ext uri="{FF2B5EF4-FFF2-40B4-BE49-F238E27FC236}">
                  <a16:creationId xmlns:a16="http://schemas.microsoft.com/office/drawing/2014/main" id="{478DF9C3-08A0-4EBB-A94B-00EA09376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584"/>
              <a:ext cx="1152" cy="91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516" name="Oval 12">
              <a:extLst>
                <a:ext uri="{FF2B5EF4-FFF2-40B4-BE49-F238E27FC236}">
                  <a16:creationId xmlns:a16="http://schemas.microsoft.com/office/drawing/2014/main" id="{BCA51F4B-98A7-4695-97BA-22334154B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584"/>
              <a:ext cx="1200" cy="91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517" name="WordArt 13">
              <a:extLst>
                <a:ext uri="{FF2B5EF4-FFF2-40B4-BE49-F238E27FC236}">
                  <a16:creationId xmlns:a16="http://schemas.microsoft.com/office/drawing/2014/main" id="{06288518-E649-4C15-B419-0F839BBE769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-908911">
              <a:off x="3628" y="1427"/>
              <a:ext cx="590" cy="24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1115136"/>
                </a:avLst>
              </a:prstTxWarp>
            </a:bodyPr>
            <a:lstStyle/>
            <a:p>
              <a:r>
                <a:rPr lang="en-GB" sz="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Paris, France</a:t>
              </a:r>
            </a:p>
          </p:txBody>
        </p:sp>
        <p:sp>
          <p:nvSpPr>
            <p:cNvPr id="21518" name="WordArt 14">
              <a:extLst>
                <a:ext uri="{FF2B5EF4-FFF2-40B4-BE49-F238E27FC236}">
                  <a16:creationId xmlns:a16="http://schemas.microsoft.com/office/drawing/2014/main" id="{44C3D36C-A564-48A9-A20E-AD4D5D873DB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1096577">
              <a:off x="4656" y="1392"/>
              <a:ext cx="590" cy="24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1115136"/>
                </a:avLst>
              </a:prstTxWarp>
            </a:bodyPr>
            <a:lstStyle/>
            <a:p>
              <a:r>
                <a:rPr lang="en-GB" sz="8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Paris, Texas</a:t>
              </a:r>
            </a:p>
          </p:txBody>
        </p:sp>
        <p:sp>
          <p:nvSpPr>
            <p:cNvPr id="21519" name="Text Box 15">
              <a:extLst>
                <a:ext uri="{FF2B5EF4-FFF2-40B4-BE49-F238E27FC236}">
                  <a16:creationId xmlns:a16="http://schemas.microsoft.com/office/drawing/2014/main" id="{77735685-588C-40AE-A2D9-59B137475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824"/>
              <a:ext cx="384" cy="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Cities</a:t>
              </a:r>
            </a:p>
            <a:p>
              <a:r>
                <a:rPr lang="en-US" altLang="en-US" sz="1000"/>
                <a:t>Eiffel Tower</a:t>
              </a:r>
            </a:p>
          </p:txBody>
        </p:sp>
        <p:sp>
          <p:nvSpPr>
            <p:cNvPr id="21520" name="Text Box 16">
              <a:extLst>
                <a:ext uri="{FF2B5EF4-FFF2-40B4-BE49-F238E27FC236}">
                  <a16:creationId xmlns:a16="http://schemas.microsoft.com/office/drawing/2014/main" id="{3F5C371E-3DB8-4EA7-8E5E-753619CB4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824"/>
              <a:ext cx="480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800"/>
                <a:t>Capital</a:t>
              </a:r>
            </a:p>
            <a:p>
              <a:r>
                <a:rPr lang="en-US" altLang="en-US" sz="800"/>
                <a:t>Became Paris in 400 A.D.</a:t>
              </a:r>
            </a:p>
            <a:p>
              <a:r>
                <a:rPr lang="en-US" altLang="en-US" sz="800"/>
                <a:t>francophone</a:t>
              </a:r>
            </a:p>
          </p:txBody>
        </p:sp>
        <p:sp>
          <p:nvSpPr>
            <p:cNvPr id="21521" name="Text Box 17">
              <a:extLst>
                <a:ext uri="{FF2B5EF4-FFF2-40B4-BE49-F238E27FC236}">
                  <a16:creationId xmlns:a16="http://schemas.microsoft.com/office/drawing/2014/main" id="{74387CA1-6457-4344-8809-4036BEF17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1824"/>
              <a:ext cx="480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800"/>
                <a:t>County seat</a:t>
              </a:r>
            </a:p>
            <a:p>
              <a:r>
                <a:rPr lang="en-US" altLang="en-US" sz="800"/>
                <a:t>Anglophone</a:t>
              </a:r>
            </a:p>
            <a:p>
              <a:r>
                <a:rPr lang="en-US" altLang="en-US" sz="800"/>
                <a:t>Founded in 1839</a:t>
              </a:r>
            </a:p>
          </p:txBody>
        </p:sp>
      </p:grpSp>
      <p:sp>
        <p:nvSpPr>
          <p:cNvPr id="16" name="Text Box 4">
            <a:extLst>
              <a:ext uri="{FF2B5EF4-FFF2-40B4-BE49-F238E27FC236}">
                <a16:creationId xmlns:a16="http://schemas.microsoft.com/office/drawing/2014/main" id="{7580F021-43CF-479B-AF55-D798EC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7"/>
    </mc:Choice>
    <mc:Fallback xmlns="">
      <p:transition spd="slow" advTm="69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 decel="1000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decel="1000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">
            <a:extLst>
              <a:ext uri="{FF2B5EF4-FFF2-40B4-BE49-F238E27FC236}">
                <a16:creationId xmlns:a16="http://schemas.microsoft.com/office/drawing/2014/main" id="{0471A8E0-77BF-444F-8416-5AEA916B8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Six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04E02AA0-2F06-4ED0-A320-F5645640F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latin typeface="Palatino Linotype" panose="02040502050505030304" pitchFamily="18" charset="0"/>
              </a:rPr>
              <a:t>Venn Diagram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AC97627E-3C0A-4424-9102-79C137A65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When is it used?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When you are writing a comparison or contrast.</a:t>
            </a:r>
          </a:p>
        </p:txBody>
      </p:sp>
      <p:grpSp>
        <p:nvGrpSpPr>
          <p:cNvPr id="26630" name="Group 6">
            <a:extLst>
              <a:ext uri="{FF2B5EF4-FFF2-40B4-BE49-F238E27FC236}">
                <a16:creationId xmlns:a16="http://schemas.microsoft.com/office/drawing/2014/main" id="{EDC6BF4F-9B2D-4842-B7FC-C2ABAED1DA6F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191000"/>
            <a:ext cx="3917950" cy="1905000"/>
            <a:chOff x="3628" y="1392"/>
            <a:chExt cx="1700" cy="1104"/>
          </a:xfrm>
        </p:grpSpPr>
        <p:sp>
          <p:nvSpPr>
            <p:cNvPr id="26631" name="Oval 7">
              <a:extLst>
                <a:ext uri="{FF2B5EF4-FFF2-40B4-BE49-F238E27FC236}">
                  <a16:creationId xmlns:a16="http://schemas.microsoft.com/office/drawing/2014/main" id="{A8FE5ABA-3329-4A4B-BCF1-E6366F989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584"/>
              <a:ext cx="1152" cy="91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2" name="Oval 8">
              <a:extLst>
                <a:ext uri="{FF2B5EF4-FFF2-40B4-BE49-F238E27FC236}">
                  <a16:creationId xmlns:a16="http://schemas.microsoft.com/office/drawing/2014/main" id="{A5B2FFB8-6F8F-4611-BF49-9D0DC783E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584"/>
              <a:ext cx="1200" cy="91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633" name="WordArt 9">
              <a:extLst>
                <a:ext uri="{FF2B5EF4-FFF2-40B4-BE49-F238E27FC236}">
                  <a16:creationId xmlns:a16="http://schemas.microsoft.com/office/drawing/2014/main" id="{01228C51-2BA2-4019-A32B-5A05A8188E3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-908911">
              <a:off x="3628" y="1427"/>
              <a:ext cx="590" cy="24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1115136"/>
                </a:avLst>
              </a:prstTxWarp>
            </a:bodyPr>
            <a:lstStyle/>
            <a:p>
              <a:r>
                <a:rPr lang="en-GB" sz="8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Paris, France</a:t>
              </a:r>
            </a:p>
          </p:txBody>
        </p:sp>
        <p:sp>
          <p:nvSpPr>
            <p:cNvPr id="26634" name="WordArt 10">
              <a:extLst>
                <a:ext uri="{FF2B5EF4-FFF2-40B4-BE49-F238E27FC236}">
                  <a16:creationId xmlns:a16="http://schemas.microsoft.com/office/drawing/2014/main" id="{4EAD53B3-7C36-40D1-BA79-7F59B6E8803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1096577">
              <a:off x="4656" y="1392"/>
              <a:ext cx="590" cy="240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1115136"/>
                </a:avLst>
              </a:prstTxWarp>
            </a:bodyPr>
            <a:lstStyle/>
            <a:p>
              <a:r>
                <a:rPr lang="en-GB" sz="8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Paris, Texas</a:t>
              </a:r>
            </a:p>
          </p:txBody>
        </p:sp>
        <p:sp>
          <p:nvSpPr>
            <p:cNvPr id="26635" name="Text Box 11">
              <a:extLst>
                <a:ext uri="{FF2B5EF4-FFF2-40B4-BE49-F238E27FC236}">
                  <a16:creationId xmlns:a16="http://schemas.microsoft.com/office/drawing/2014/main" id="{C985ABC9-15FB-4961-812B-DCBBD7B2E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824"/>
              <a:ext cx="384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Cities</a:t>
              </a:r>
            </a:p>
            <a:p>
              <a:r>
                <a:rPr lang="en-US" altLang="en-US" sz="1000"/>
                <a:t>Eiffel Tower</a:t>
              </a:r>
            </a:p>
          </p:txBody>
        </p:sp>
        <p:sp>
          <p:nvSpPr>
            <p:cNvPr id="26636" name="Text Box 12">
              <a:extLst>
                <a:ext uri="{FF2B5EF4-FFF2-40B4-BE49-F238E27FC236}">
                  <a16:creationId xmlns:a16="http://schemas.microsoft.com/office/drawing/2014/main" id="{6EE6E550-1834-4F74-9216-D6492A490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824"/>
              <a:ext cx="48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800"/>
                <a:t>Capital</a:t>
              </a:r>
            </a:p>
            <a:p>
              <a:r>
                <a:rPr lang="en-US" altLang="en-US" sz="800"/>
                <a:t>Became Paris in 400 A.D.</a:t>
              </a:r>
            </a:p>
            <a:p>
              <a:r>
                <a:rPr lang="en-US" altLang="en-US" sz="800"/>
                <a:t>francophone</a:t>
              </a:r>
            </a:p>
          </p:txBody>
        </p:sp>
        <p:sp>
          <p:nvSpPr>
            <p:cNvPr id="26637" name="Text Box 13">
              <a:extLst>
                <a:ext uri="{FF2B5EF4-FFF2-40B4-BE49-F238E27FC236}">
                  <a16:creationId xmlns:a16="http://schemas.microsoft.com/office/drawing/2014/main" id="{A7070E9F-4846-4FFC-B701-223A4887E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1824"/>
              <a:ext cx="480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800"/>
                <a:t>County seat</a:t>
              </a:r>
            </a:p>
            <a:p>
              <a:r>
                <a:rPr lang="en-US" altLang="en-US" sz="800"/>
                <a:t>anglophone</a:t>
              </a:r>
            </a:p>
            <a:p>
              <a:r>
                <a:rPr lang="en-US" altLang="en-US" sz="800"/>
                <a:t>Founded in 1839</a:t>
              </a:r>
            </a:p>
          </p:txBody>
        </p:sp>
      </p:grpSp>
      <p:pic>
        <p:nvPicPr>
          <p:cNvPr id="26638" name="Picture 14" descr="MPj04015100000[1]">
            <a:extLst>
              <a:ext uri="{FF2B5EF4-FFF2-40B4-BE49-F238E27FC236}">
                <a16:creationId xmlns:a16="http://schemas.microsoft.com/office/drawing/2014/main" id="{2106A546-BFB2-4FA3-B963-B29381470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38600"/>
            <a:ext cx="1573213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2" name="Picture 18" descr="tower">
            <a:extLst>
              <a:ext uri="{FF2B5EF4-FFF2-40B4-BE49-F238E27FC236}">
                <a16:creationId xmlns:a16="http://schemas.microsoft.com/office/drawing/2014/main" id="{B88BE68B-C34D-4FD3-98DB-A870AFA4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38600"/>
            <a:ext cx="1771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DD5373AD-2799-47F3-918C-DB0AF12E7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3"/>
    </mc:Choice>
    <mc:Fallback xmlns="">
      <p:transition spd="slow" advTm="19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Sustainability?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450" y="1455169"/>
            <a:ext cx="4933950" cy="4351338"/>
          </a:xfrm>
        </p:spPr>
        <p:txBody>
          <a:bodyPr>
            <a:normAutofit/>
          </a:bodyPr>
          <a:lstStyle/>
          <a:p>
            <a:r>
              <a:rPr lang="en-US" dirty="0"/>
              <a:t>The key points about environmental sustainability:</a:t>
            </a:r>
          </a:p>
          <a:p>
            <a:pPr lvl="1"/>
            <a:r>
              <a:rPr lang="en-US" dirty="0"/>
              <a:t>Recycle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Repair</a:t>
            </a:r>
          </a:p>
          <a:p>
            <a:r>
              <a:rPr lang="en-US" dirty="0"/>
              <a:t>Why should we care?*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172" name="Picture 4" descr="http://urbanecodev.com/wp-content/uploads/2014/04/Footprin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1336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592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01"/>
    </mc:Choice>
    <mc:Fallback xmlns="">
      <p:transition spd="slow" advTm="158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>
            <a:extLst>
              <a:ext uri="{FF2B5EF4-FFF2-40B4-BE49-F238E27FC236}">
                <a16:creationId xmlns:a16="http://schemas.microsoft.com/office/drawing/2014/main" id="{CB37FE4F-692C-4FD1-9F2D-52E8889E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Seven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930A62DC-7CBD-48D0-A67C-4E3A5E631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Tree Diagram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5CD395C5-2C51-491A-9192-25D3CF7F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This diagram has a central idea to which you add branches that focus on details.</a:t>
            </a:r>
          </a:p>
        </p:txBody>
      </p:sp>
      <p:grpSp>
        <p:nvGrpSpPr>
          <p:cNvPr id="22542" name="Group 14">
            <a:extLst>
              <a:ext uri="{FF2B5EF4-FFF2-40B4-BE49-F238E27FC236}">
                <a16:creationId xmlns:a16="http://schemas.microsoft.com/office/drawing/2014/main" id="{BE05D86B-F53F-4914-A01E-8B0F9289CE06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419600"/>
            <a:ext cx="4800600" cy="762000"/>
            <a:chOff x="768" y="3120"/>
            <a:chExt cx="3024" cy="480"/>
          </a:xfrm>
        </p:grpSpPr>
        <p:sp>
          <p:nvSpPr>
            <p:cNvPr id="22539" name="Line 11">
              <a:extLst>
                <a:ext uri="{FF2B5EF4-FFF2-40B4-BE49-F238E27FC236}">
                  <a16:creationId xmlns:a16="http://schemas.microsoft.com/office/drawing/2014/main" id="{838123A0-CB7F-41B4-B688-F108516C2E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120"/>
              <a:ext cx="14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540" name="Line 12">
              <a:extLst>
                <a:ext uri="{FF2B5EF4-FFF2-40B4-BE49-F238E27FC236}">
                  <a16:creationId xmlns:a16="http://schemas.microsoft.com/office/drawing/2014/main" id="{461AA37E-5737-49E3-9043-A43A9D1D3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1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541" name="Line 13">
              <a:extLst>
                <a:ext uri="{FF2B5EF4-FFF2-40B4-BE49-F238E27FC236}">
                  <a16:creationId xmlns:a16="http://schemas.microsoft.com/office/drawing/2014/main" id="{5D73980F-4DF4-435B-B9BF-85D045069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120"/>
              <a:ext cx="15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2547" name="Group 19">
            <a:extLst>
              <a:ext uri="{FF2B5EF4-FFF2-40B4-BE49-F238E27FC236}">
                <a16:creationId xmlns:a16="http://schemas.microsoft.com/office/drawing/2014/main" id="{91C9BF4D-AB29-4049-8E96-FAC50BC8DC5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257800"/>
            <a:ext cx="1219200" cy="533400"/>
            <a:chOff x="528" y="3216"/>
            <a:chExt cx="768" cy="336"/>
          </a:xfrm>
        </p:grpSpPr>
        <p:grpSp>
          <p:nvGrpSpPr>
            <p:cNvPr id="22546" name="Group 18">
              <a:extLst>
                <a:ext uri="{FF2B5EF4-FFF2-40B4-BE49-F238E27FC236}">
                  <a16:creationId xmlns:a16="http://schemas.microsoft.com/office/drawing/2014/main" id="{6B26591F-AED9-48C4-9690-C1521B773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2543" name="Line 15">
                <a:extLst>
                  <a:ext uri="{FF2B5EF4-FFF2-40B4-BE49-F238E27FC236}">
                    <a16:creationId xmlns:a16="http://schemas.microsoft.com/office/drawing/2014/main" id="{BBA52728-81B2-4E4F-9B09-CED8D7501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2544" name="Line 16">
                <a:extLst>
                  <a:ext uri="{FF2B5EF4-FFF2-40B4-BE49-F238E27FC236}">
                    <a16:creationId xmlns:a16="http://schemas.microsoft.com/office/drawing/2014/main" id="{ED841FA7-FD2E-4DAD-915F-9BE9F1041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22545" name="Line 17">
              <a:extLst>
                <a:ext uri="{FF2B5EF4-FFF2-40B4-BE49-F238E27FC236}">
                  <a16:creationId xmlns:a16="http://schemas.microsoft.com/office/drawing/2014/main" id="{218B581A-EC52-40CB-AF76-451C9E77B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2548" name="Group 20">
            <a:extLst>
              <a:ext uri="{FF2B5EF4-FFF2-40B4-BE49-F238E27FC236}">
                <a16:creationId xmlns:a16="http://schemas.microsoft.com/office/drawing/2014/main" id="{A974A2CC-1F81-4E1B-BF3A-99EF66AA8E06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5257800"/>
            <a:ext cx="1219200" cy="533400"/>
            <a:chOff x="528" y="3216"/>
            <a:chExt cx="768" cy="336"/>
          </a:xfrm>
        </p:grpSpPr>
        <p:grpSp>
          <p:nvGrpSpPr>
            <p:cNvPr id="22549" name="Group 21">
              <a:extLst>
                <a:ext uri="{FF2B5EF4-FFF2-40B4-BE49-F238E27FC236}">
                  <a16:creationId xmlns:a16="http://schemas.microsoft.com/office/drawing/2014/main" id="{838F5EA9-9313-4B24-B617-2549CE674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2550" name="Line 22">
                <a:extLst>
                  <a:ext uri="{FF2B5EF4-FFF2-40B4-BE49-F238E27FC236}">
                    <a16:creationId xmlns:a16="http://schemas.microsoft.com/office/drawing/2014/main" id="{3218A093-F15E-4940-840E-EA39A07FFD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2551" name="Line 23">
                <a:extLst>
                  <a:ext uri="{FF2B5EF4-FFF2-40B4-BE49-F238E27FC236}">
                    <a16:creationId xmlns:a16="http://schemas.microsoft.com/office/drawing/2014/main" id="{F3F7925D-F4D2-4ECD-B6D9-E90656CAE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22552" name="Line 24">
              <a:extLst>
                <a:ext uri="{FF2B5EF4-FFF2-40B4-BE49-F238E27FC236}">
                  <a16:creationId xmlns:a16="http://schemas.microsoft.com/office/drawing/2014/main" id="{F4E2404E-8968-4995-AE10-289079462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2553" name="Group 25">
            <a:extLst>
              <a:ext uri="{FF2B5EF4-FFF2-40B4-BE49-F238E27FC236}">
                <a16:creationId xmlns:a16="http://schemas.microsoft.com/office/drawing/2014/main" id="{5AABC0F3-2B47-4983-8F76-E574FF981D3D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5410200"/>
            <a:ext cx="1219200" cy="533400"/>
            <a:chOff x="528" y="3216"/>
            <a:chExt cx="768" cy="336"/>
          </a:xfrm>
        </p:grpSpPr>
        <p:grpSp>
          <p:nvGrpSpPr>
            <p:cNvPr id="22554" name="Group 26">
              <a:extLst>
                <a:ext uri="{FF2B5EF4-FFF2-40B4-BE49-F238E27FC236}">
                  <a16:creationId xmlns:a16="http://schemas.microsoft.com/office/drawing/2014/main" id="{9AFE9813-E6AC-4519-A8CB-73EEC58B8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2555" name="Line 27">
                <a:extLst>
                  <a:ext uri="{FF2B5EF4-FFF2-40B4-BE49-F238E27FC236}">
                    <a16:creationId xmlns:a16="http://schemas.microsoft.com/office/drawing/2014/main" id="{92F17DF9-1F10-4387-830A-77F9A0C52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2556" name="Line 28">
                <a:extLst>
                  <a:ext uri="{FF2B5EF4-FFF2-40B4-BE49-F238E27FC236}">
                    <a16:creationId xmlns:a16="http://schemas.microsoft.com/office/drawing/2014/main" id="{DF677E10-06EB-4984-AF24-8B81CD5A8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22557" name="Line 29">
              <a:extLst>
                <a:ext uri="{FF2B5EF4-FFF2-40B4-BE49-F238E27FC236}">
                  <a16:creationId xmlns:a16="http://schemas.microsoft.com/office/drawing/2014/main" id="{3A478481-599B-4175-969E-E299D7E2C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7" name="Text Box 4">
            <a:extLst>
              <a:ext uri="{FF2B5EF4-FFF2-40B4-BE49-F238E27FC236}">
                <a16:creationId xmlns:a16="http://schemas.microsoft.com/office/drawing/2014/main" id="{2131F087-392C-460A-BE14-842F8B70D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13"/>
    </mc:Choice>
    <mc:Fallback xmlns="">
      <p:transition spd="slow" advTm="23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3">
            <a:extLst>
              <a:ext uri="{FF2B5EF4-FFF2-40B4-BE49-F238E27FC236}">
                <a16:creationId xmlns:a16="http://schemas.microsoft.com/office/drawing/2014/main" id="{50885E60-F576-4E0A-8A2D-8E1346922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dirty="0">
                <a:solidFill>
                  <a:srgbClr val="009900"/>
                </a:solidFill>
                <a:latin typeface="Century Gothic" panose="020B0502020202020204" pitchFamily="34" charset="0"/>
              </a:rPr>
              <a:t>Number Seven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DC724297-DC30-4089-93E2-DEB1A9EF2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Tree Diagram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0CCA3B05-6A17-41A3-B840-3E39BD625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858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When do you use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This type of diagram is helpful in brainstorming classification.</a:t>
            </a:r>
          </a:p>
        </p:txBody>
      </p:sp>
      <p:grpSp>
        <p:nvGrpSpPr>
          <p:cNvPr id="27659" name="Group 11">
            <a:extLst>
              <a:ext uri="{FF2B5EF4-FFF2-40B4-BE49-F238E27FC236}">
                <a16:creationId xmlns:a16="http://schemas.microsoft.com/office/drawing/2014/main" id="{373EF1F7-7474-43C3-A20C-92A3C1FED9C9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419600"/>
            <a:ext cx="4800600" cy="762000"/>
            <a:chOff x="768" y="3120"/>
            <a:chExt cx="3024" cy="480"/>
          </a:xfrm>
        </p:grpSpPr>
        <p:sp>
          <p:nvSpPr>
            <p:cNvPr id="27660" name="Line 12">
              <a:extLst>
                <a:ext uri="{FF2B5EF4-FFF2-40B4-BE49-F238E27FC236}">
                  <a16:creationId xmlns:a16="http://schemas.microsoft.com/office/drawing/2014/main" id="{F39D799A-4F7E-4D63-B13B-85361EBF0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3120"/>
              <a:ext cx="14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661" name="Line 13">
              <a:extLst>
                <a:ext uri="{FF2B5EF4-FFF2-40B4-BE49-F238E27FC236}">
                  <a16:creationId xmlns:a16="http://schemas.microsoft.com/office/drawing/2014/main" id="{BFD3A121-31B6-4725-BB67-5C5F104BA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12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662" name="Line 14">
              <a:extLst>
                <a:ext uri="{FF2B5EF4-FFF2-40B4-BE49-F238E27FC236}">
                  <a16:creationId xmlns:a16="http://schemas.microsoft.com/office/drawing/2014/main" id="{FF1471F4-FD19-4EBE-BF37-585FB78DE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120"/>
              <a:ext cx="15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7663" name="Group 15">
            <a:extLst>
              <a:ext uri="{FF2B5EF4-FFF2-40B4-BE49-F238E27FC236}">
                <a16:creationId xmlns:a16="http://schemas.microsoft.com/office/drawing/2014/main" id="{2405F865-9001-4EAC-B366-461954D9092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257800"/>
            <a:ext cx="1219200" cy="533400"/>
            <a:chOff x="528" y="3216"/>
            <a:chExt cx="768" cy="336"/>
          </a:xfrm>
        </p:grpSpPr>
        <p:grpSp>
          <p:nvGrpSpPr>
            <p:cNvPr id="27664" name="Group 16">
              <a:extLst>
                <a:ext uri="{FF2B5EF4-FFF2-40B4-BE49-F238E27FC236}">
                  <a16:creationId xmlns:a16="http://schemas.microsoft.com/office/drawing/2014/main" id="{2161837F-4E93-4EB6-9E5A-AD1B42C55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7665" name="Line 17">
                <a:extLst>
                  <a:ext uri="{FF2B5EF4-FFF2-40B4-BE49-F238E27FC236}">
                    <a16:creationId xmlns:a16="http://schemas.microsoft.com/office/drawing/2014/main" id="{658D8E97-4AA6-4C75-B4F4-277A1EE38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7666" name="Line 18">
                <a:extLst>
                  <a:ext uri="{FF2B5EF4-FFF2-40B4-BE49-F238E27FC236}">
                    <a16:creationId xmlns:a16="http://schemas.microsoft.com/office/drawing/2014/main" id="{9C960377-F576-4A7E-A487-0CDB6980EE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27667" name="Line 19">
              <a:extLst>
                <a:ext uri="{FF2B5EF4-FFF2-40B4-BE49-F238E27FC236}">
                  <a16:creationId xmlns:a16="http://schemas.microsoft.com/office/drawing/2014/main" id="{494CE8A5-0647-4717-8323-FDCF86501D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7668" name="Group 20">
            <a:extLst>
              <a:ext uri="{FF2B5EF4-FFF2-40B4-BE49-F238E27FC236}">
                <a16:creationId xmlns:a16="http://schemas.microsoft.com/office/drawing/2014/main" id="{08B37324-FCC4-4062-B30B-E39827409680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5486400"/>
            <a:ext cx="1219200" cy="533400"/>
            <a:chOff x="528" y="3216"/>
            <a:chExt cx="768" cy="336"/>
          </a:xfrm>
        </p:grpSpPr>
        <p:grpSp>
          <p:nvGrpSpPr>
            <p:cNvPr id="27669" name="Group 21">
              <a:extLst>
                <a:ext uri="{FF2B5EF4-FFF2-40B4-BE49-F238E27FC236}">
                  <a16:creationId xmlns:a16="http://schemas.microsoft.com/office/drawing/2014/main" id="{8A22B9DC-B682-48E7-A744-27AC9A46F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7670" name="Line 22">
                <a:extLst>
                  <a:ext uri="{FF2B5EF4-FFF2-40B4-BE49-F238E27FC236}">
                    <a16:creationId xmlns:a16="http://schemas.microsoft.com/office/drawing/2014/main" id="{FF2854AD-5236-49C4-8B96-C157A9E6F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7671" name="Line 23">
                <a:extLst>
                  <a:ext uri="{FF2B5EF4-FFF2-40B4-BE49-F238E27FC236}">
                    <a16:creationId xmlns:a16="http://schemas.microsoft.com/office/drawing/2014/main" id="{186A931A-DCB5-4691-874B-F69040D2EA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27672" name="Line 24">
              <a:extLst>
                <a:ext uri="{FF2B5EF4-FFF2-40B4-BE49-F238E27FC236}">
                  <a16:creationId xmlns:a16="http://schemas.microsoft.com/office/drawing/2014/main" id="{A664B367-123F-4C86-81A7-D9EA499FC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7673" name="Group 25">
            <a:extLst>
              <a:ext uri="{FF2B5EF4-FFF2-40B4-BE49-F238E27FC236}">
                <a16:creationId xmlns:a16="http://schemas.microsoft.com/office/drawing/2014/main" id="{9E657A2E-71F2-498C-82AB-F91FF85427EB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5257800"/>
            <a:ext cx="1219200" cy="533400"/>
            <a:chOff x="528" y="3216"/>
            <a:chExt cx="768" cy="336"/>
          </a:xfrm>
        </p:grpSpPr>
        <p:grpSp>
          <p:nvGrpSpPr>
            <p:cNvPr id="27674" name="Group 26">
              <a:extLst>
                <a:ext uri="{FF2B5EF4-FFF2-40B4-BE49-F238E27FC236}">
                  <a16:creationId xmlns:a16="http://schemas.microsoft.com/office/drawing/2014/main" id="{9B9F3AFA-387E-4B2D-BFA8-3E41B0F66A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3216"/>
              <a:ext cx="384" cy="336"/>
              <a:chOff x="528" y="3216"/>
              <a:chExt cx="384" cy="336"/>
            </a:xfrm>
          </p:grpSpPr>
          <p:sp>
            <p:nvSpPr>
              <p:cNvPr id="27675" name="Line 27">
                <a:extLst>
                  <a:ext uri="{FF2B5EF4-FFF2-40B4-BE49-F238E27FC236}">
                    <a16:creationId xmlns:a16="http://schemas.microsoft.com/office/drawing/2014/main" id="{9593B667-09EB-4A9E-A7D2-F1E2AED34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216"/>
                <a:ext cx="38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7676" name="Line 28">
                <a:extLst>
                  <a:ext uri="{FF2B5EF4-FFF2-40B4-BE49-F238E27FC236}">
                    <a16:creationId xmlns:a16="http://schemas.microsoft.com/office/drawing/2014/main" id="{D9349900-A7E6-4178-BBD5-BEE8E6E2F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27677" name="Line 29">
              <a:extLst>
                <a:ext uri="{FF2B5EF4-FFF2-40B4-BE49-F238E27FC236}">
                  <a16:creationId xmlns:a16="http://schemas.microsoft.com/office/drawing/2014/main" id="{BFDC0D37-4749-435E-B99E-0DDC2E58AC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216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7678" name="Text Box 30">
            <a:extLst>
              <a:ext uri="{FF2B5EF4-FFF2-40B4-BE49-F238E27FC236}">
                <a16:creationId xmlns:a16="http://schemas.microsoft.com/office/drawing/2014/main" id="{0080A4C1-C0F8-460C-BA71-7D9F523A0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038600"/>
            <a:ext cx="220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Media</a:t>
            </a:r>
          </a:p>
        </p:txBody>
      </p:sp>
      <p:sp>
        <p:nvSpPr>
          <p:cNvPr id="27680" name="Text Box 32">
            <a:extLst>
              <a:ext uri="{FF2B5EF4-FFF2-40B4-BE49-F238E27FC236}">
                <a16:creationId xmlns:a16="http://schemas.microsoft.com/office/drawing/2014/main" id="{4F3A0CA1-8B3E-4F59-9772-7DBF0EBB2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768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Print</a:t>
            </a:r>
          </a:p>
        </p:txBody>
      </p:sp>
      <p:sp>
        <p:nvSpPr>
          <p:cNvPr id="27681" name="Text Box 33">
            <a:extLst>
              <a:ext uri="{FF2B5EF4-FFF2-40B4-BE49-F238E27FC236}">
                <a16:creationId xmlns:a16="http://schemas.microsoft.com/office/drawing/2014/main" id="{16FE4CD1-4E53-402A-A734-1701A8FC7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8006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Visual</a:t>
            </a:r>
          </a:p>
        </p:txBody>
      </p:sp>
      <p:sp>
        <p:nvSpPr>
          <p:cNvPr id="27682" name="Text Box 34">
            <a:extLst>
              <a:ext uri="{FF2B5EF4-FFF2-40B4-BE49-F238E27FC236}">
                <a16:creationId xmlns:a16="http://schemas.microsoft.com/office/drawing/2014/main" id="{42E94EE7-7E60-44FD-8C90-3A664EE8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105400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/>
              <a:t>Audio</a:t>
            </a:r>
          </a:p>
        </p:txBody>
      </p:sp>
      <p:sp>
        <p:nvSpPr>
          <p:cNvPr id="27683" name="Text Box 35">
            <a:extLst>
              <a:ext uri="{FF2B5EF4-FFF2-40B4-BE49-F238E27FC236}">
                <a16:creationId xmlns:a16="http://schemas.microsoft.com/office/drawing/2014/main" id="{97874FBF-602C-4858-BEDB-AEF70B89F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91200"/>
            <a:ext cx="2819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800"/>
              <a:t>Newspaper	magazine	booklet</a:t>
            </a:r>
          </a:p>
        </p:txBody>
      </p:sp>
      <p:sp>
        <p:nvSpPr>
          <p:cNvPr id="27684" name="Text Box 36">
            <a:extLst>
              <a:ext uri="{FF2B5EF4-FFF2-40B4-BE49-F238E27FC236}">
                <a16:creationId xmlns:a16="http://schemas.microsoft.com/office/drawing/2014/main" id="{A6048DB1-7B92-4748-AE5E-0C5990B5E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867400"/>
            <a:ext cx="2819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800"/>
              <a:t>television	webpage	movie</a:t>
            </a:r>
          </a:p>
        </p:txBody>
      </p:sp>
      <p:sp>
        <p:nvSpPr>
          <p:cNvPr id="27685" name="Text Box 37">
            <a:extLst>
              <a:ext uri="{FF2B5EF4-FFF2-40B4-BE49-F238E27FC236}">
                <a16:creationId xmlns:a16="http://schemas.microsoft.com/office/drawing/2014/main" id="{FC57E8EE-2B2A-4FCD-B1A2-0BE3AD974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1" y="6000750"/>
            <a:ext cx="2819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800" dirty="0"/>
              <a:t>digital	    analogue	LP</a:t>
            </a:r>
          </a:p>
        </p:txBody>
      </p:sp>
      <p:sp>
        <p:nvSpPr>
          <p:cNvPr id="34" name="Text Box 4">
            <a:extLst>
              <a:ext uri="{FF2B5EF4-FFF2-40B4-BE49-F238E27FC236}">
                <a16:creationId xmlns:a16="http://schemas.microsoft.com/office/drawing/2014/main" id="{DC55F919-E348-4321-BF30-17E803659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9"/>
    </mc:Choice>
    <mc:Fallback xmlns="">
      <p:transition spd="slow" advTm="3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/>
      <p:bldP spid="27678" grpId="0"/>
      <p:bldP spid="27680" grpId="0"/>
      <p:bldP spid="27681" grpId="0"/>
      <p:bldP spid="27682" grpId="0"/>
      <p:bldP spid="27683" grpId="0"/>
      <p:bldP spid="27684" grpId="0"/>
      <p:bldP spid="2768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>
            <a:extLst>
              <a:ext uri="{FF2B5EF4-FFF2-40B4-BE49-F238E27FC236}">
                <a16:creationId xmlns:a16="http://schemas.microsoft.com/office/drawing/2014/main" id="{9EB23B2D-7B64-4001-8322-C25CFCD9B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>
                <a:solidFill>
                  <a:srgbClr val="009900"/>
                </a:solidFill>
                <a:latin typeface="Century Gothic" panose="020B0502020202020204" pitchFamily="34" charset="0"/>
              </a:rPr>
              <a:t>Number Eight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67B0CD62-BEF0-43F5-9BEE-EEF8CF6B1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T-Diagram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6CE0D011-000F-4187-ACCB-59A0EAB39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>
                <a:latin typeface="Century Gothic" panose="020B0502020202020204" pitchFamily="34" charset="0"/>
              </a:rPr>
              <a:t>Using a T shape, list a category that you want to compare or contrast about a specific topic or topics. Do this for a variety of categories.</a:t>
            </a: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097E480F-9DF0-4DA9-BA06-5FCDED2A3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257800"/>
            <a:ext cx="1295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00"/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AAE6A5A0-4098-4154-9FA2-F2722F3E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257800"/>
            <a:ext cx="1295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00"/>
          </a:p>
        </p:txBody>
      </p:sp>
      <p:grpSp>
        <p:nvGrpSpPr>
          <p:cNvPr id="24596" name="Group 20">
            <a:extLst>
              <a:ext uri="{FF2B5EF4-FFF2-40B4-BE49-F238E27FC236}">
                <a16:creationId xmlns:a16="http://schemas.microsoft.com/office/drawing/2014/main" id="{90C47773-8216-4EC3-8EBB-53A5E0DEEBB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495800"/>
            <a:ext cx="4572000" cy="1447800"/>
            <a:chOff x="1152" y="2832"/>
            <a:chExt cx="2880" cy="912"/>
          </a:xfrm>
        </p:grpSpPr>
        <p:sp>
          <p:nvSpPr>
            <p:cNvPr id="24587" name="Line 11">
              <a:extLst>
                <a:ext uri="{FF2B5EF4-FFF2-40B4-BE49-F238E27FC236}">
                  <a16:creationId xmlns:a16="http://schemas.microsoft.com/office/drawing/2014/main" id="{25F95F32-C58C-4D74-BE36-C37C72698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216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D3F70A0C-9A4E-488A-8285-66BF86776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589" name="Text Box 13">
              <a:extLst>
                <a:ext uri="{FF2B5EF4-FFF2-40B4-BE49-F238E27FC236}">
                  <a16:creationId xmlns:a16="http://schemas.microsoft.com/office/drawing/2014/main" id="{B900307A-AAEB-4EC7-B379-DBA60AB11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832"/>
              <a:ext cx="28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2000" dirty="0">
                  <a:latin typeface="Frosty" pitchFamily="2" charset="0"/>
                </a:rPr>
                <a:t>Paris, France and Paris Texas</a:t>
              </a:r>
            </a:p>
          </p:txBody>
        </p:sp>
        <p:sp>
          <p:nvSpPr>
            <p:cNvPr id="24590" name="Text Box 14">
              <a:extLst>
                <a:ext uri="{FF2B5EF4-FFF2-40B4-BE49-F238E27FC236}">
                  <a16:creationId xmlns:a16="http://schemas.microsoft.com/office/drawing/2014/main" id="{7988C068-B2EA-48EC-BC97-2A13AFC0E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024"/>
              <a:ext cx="115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200"/>
                <a:t>location</a:t>
              </a:r>
            </a:p>
          </p:txBody>
        </p:sp>
        <p:sp>
          <p:nvSpPr>
            <p:cNvPr id="24591" name="Text Box 15">
              <a:extLst>
                <a:ext uri="{FF2B5EF4-FFF2-40B4-BE49-F238E27FC236}">
                  <a16:creationId xmlns:a16="http://schemas.microsoft.com/office/drawing/2014/main" id="{D1789292-DE4C-4DE2-AA0E-E4A8B8A9B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264"/>
              <a:ext cx="81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Europe</a:t>
              </a:r>
            </a:p>
            <a:p>
              <a:r>
                <a:rPr lang="en-US" altLang="en-US" sz="1000"/>
                <a:t>Northern France</a:t>
              </a:r>
            </a:p>
          </p:txBody>
        </p:sp>
        <p:sp>
          <p:nvSpPr>
            <p:cNvPr id="24593" name="Text Box 17">
              <a:extLst>
                <a:ext uri="{FF2B5EF4-FFF2-40B4-BE49-F238E27FC236}">
                  <a16:creationId xmlns:a16="http://schemas.microsoft.com/office/drawing/2014/main" id="{01FFEF99-90FF-47F5-86E6-D84067435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264"/>
              <a:ext cx="81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altLang="en-US" sz="1000"/>
            </a:p>
          </p:txBody>
        </p:sp>
        <p:sp>
          <p:nvSpPr>
            <p:cNvPr id="24595" name="Text Box 19">
              <a:extLst>
                <a:ext uri="{FF2B5EF4-FFF2-40B4-BE49-F238E27FC236}">
                  <a16:creationId xmlns:a16="http://schemas.microsoft.com/office/drawing/2014/main" id="{C52A573D-ECEF-4AFA-8B70-AEA5E57C0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3264"/>
              <a:ext cx="81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000"/>
                <a:t>North America</a:t>
              </a:r>
            </a:p>
            <a:p>
              <a:r>
                <a:rPr lang="en-US" altLang="en-US" sz="1000"/>
                <a:t>Northern Texas</a:t>
              </a:r>
            </a:p>
          </p:txBody>
        </p:sp>
      </p:grpSp>
      <p:sp>
        <p:nvSpPr>
          <p:cNvPr id="18" name="Text Box 4">
            <a:extLst>
              <a:ext uri="{FF2B5EF4-FFF2-40B4-BE49-F238E27FC236}">
                <a16:creationId xmlns:a16="http://schemas.microsoft.com/office/drawing/2014/main" id="{6DCBDE36-C73F-44BE-BB42-1D9F018DF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41"/>
    </mc:Choice>
    <mc:Fallback xmlns="">
      <p:transition spd="slow" advTm="50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>
            <a:extLst>
              <a:ext uri="{FF2B5EF4-FFF2-40B4-BE49-F238E27FC236}">
                <a16:creationId xmlns:a16="http://schemas.microsoft.com/office/drawing/2014/main" id="{E8AD6FAE-3284-427F-8312-CBDA13182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>
                <a:solidFill>
                  <a:srgbClr val="009900"/>
                </a:solidFill>
                <a:latin typeface="Century Gothic" panose="020B0502020202020204" pitchFamily="34" charset="0"/>
              </a:rPr>
              <a:t>Number Nine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BF6A2750-F3AF-4A17-98DE-6B8A7B2CB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Spoke Diagram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259A5815-0BE0-4883-A31B-79D4C7E64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What is it?</a:t>
            </a:r>
          </a:p>
          <a:p>
            <a:pPr algn="l"/>
            <a:r>
              <a:rPr lang="en-US" altLang="en-US" sz="1800" dirty="0">
                <a:latin typeface="Century Gothic" panose="020B0502020202020204" pitchFamily="34" charset="0"/>
              </a:rPr>
              <a:t>Write the topic in a circle. Then think of about causes and effects.  Write these around the circle like spokes on a wheel.</a:t>
            </a:r>
          </a:p>
        </p:txBody>
      </p:sp>
      <p:grpSp>
        <p:nvGrpSpPr>
          <p:cNvPr id="25613" name="Group 13">
            <a:extLst>
              <a:ext uri="{FF2B5EF4-FFF2-40B4-BE49-F238E27FC236}">
                <a16:creationId xmlns:a16="http://schemas.microsoft.com/office/drawing/2014/main" id="{5467FF61-2474-479F-A06C-D22C84FF246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029200"/>
            <a:ext cx="2057400" cy="609600"/>
            <a:chOff x="2064" y="3024"/>
            <a:chExt cx="1296" cy="384"/>
          </a:xfrm>
        </p:grpSpPr>
        <p:sp>
          <p:nvSpPr>
            <p:cNvPr id="25611" name="Oval 11">
              <a:extLst>
                <a:ext uri="{FF2B5EF4-FFF2-40B4-BE49-F238E27FC236}">
                  <a16:creationId xmlns:a16="http://schemas.microsoft.com/office/drawing/2014/main" id="{D3741A4D-34C5-48DB-AE62-EB1030117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024"/>
              <a:ext cx="1296" cy="384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2" name="Text Box 12">
              <a:extLst>
                <a:ext uri="{FF2B5EF4-FFF2-40B4-BE49-F238E27FC236}">
                  <a16:creationId xmlns:a16="http://schemas.microsoft.com/office/drawing/2014/main" id="{C56CCA97-B67F-4D80-B952-1456C5C335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120"/>
              <a:ext cx="11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/>
                <a:t>Global Warming</a:t>
              </a:r>
            </a:p>
          </p:txBody>
        </p:sp>
      </p:grpSp>
      <p:sp>
        <p:nvSpPr>
          <p:cNvPr id="25614" name="Text Box 14">
            <a:extLst>
              <a:ext uri="{FF2B5EF4-FFF2-40B4-BE49-F238E27FC236}">
                <a16:creationId xmlns:a16="http://schemas.microsoft.com/office/drawing/2014/main" id="{EA870170-1243-484F-9804-26EADAB1B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114800"/>
            <a:ext cx="49530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00" dirty="0"/>
          </a:p>
          <a:p>
            <a:r>
              <a:rPr lang="en-US" altLang="en-US" sz="1000" dirty="0"/>
              <a:t>                                                              cars/</a:t>
            </a:r>
            <a:r>
              <a:rPr lang="en-US" altLang="en-US" sz="1000" dirty="0" err="1"/>
              <a:t>suvs</a:t>
            </a:r>
            <a:endParaRPr lang="en-US" altLang="en-US" sz="1000" dirty="0"/>
          </a:p>
          <a:p>
            <a:endParaRPr lang="en-US" altLang="en-US" sz="1000" dirty="0"/>
          </a:p>
          <a:p>
            <a:endParaRPr lang="en-US" altLang="en-US" sz="1000" dirty="0"/>
          </a:p>
          <a:p>
            <a:r>
              <a:rPr lang="en-US" altLang="en-US" sz="1000" dirty="0"/>
              <a:t>too many people </a:t>
            </a:r>
            <a:r>
              <a:rPr lang="en-US" altLang="en-US" dirty="0"/>
              <a:t>              </a:t>
            </a:r>
            <a:r>
              <a:rPr lang="en-US" altLang="en-US" sz="1200" dirty="0"/>
              <a:t>not recycling  					     chopping down trees</a:t>
            </a:r>
            <a:endParaRPr lang="en-US" altLang="en-US" sz="1800" dirty="0"/>
          </a:p>
        </p:txBody>
      </p:sp>
      <p:grpSp>
        <p:nvGrpSpPr>
          <p:cNvPr id="25623" name="Group 23">
            <a:extLst>
              <a:ext uri="{FF2B5EF4-FFF2-40B4-BE49-F238E27FC236}">
                <a16:creationId xmlns:a16="http://schemas.microsoft.com/office/drawing/2014/main" id="{C626C6D7-05FB-4147-9B21-FA5EE7935E67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343400"/>
            <a:ext cx="5029200" cy="914400"/>
            <a:chOff x="1776" y="2736"/>
            <a:chExt cx="3168" cy="576"/>
          </a:xfrm>
        </p:grpSpPr>
        <p:sp>
          <p:nvSpPr>
            <p:cNvPr id="25615" name="Oval 15">
              <a:extLst>
                <a:ext uri="{FF2B5EF4-FFF2-40B4-BE49-F238E27FC236}">
                  <a16:creationId xmlns:a16="http://schemas.microsoft.com/office/drawing/2014/main" id="{25D5DF09-E015-4737-9982-E84ECC7B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97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6" name="Oval 16">
              <a:extLst>
                <a:ext uri="{FF2B5EF4-FFF2-40B4-BE49-F238E27FC236}">
                  <a16:creationId xmlns:a16="http://schemas.microsoft.com/office/drawing/2014/main" id="{26DB77B3-7127-4654-AB7F-99DFD0D84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73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7" name="Oval 17">
              <a:extLst>
                <a:ext uri="{FF2B5EF4-FFF2-40B4-BE49-F238E27FC236}">
                  <a16:creationId xmlns:a16="http://schemas.microsoft.com/office/drawing/2014/main" id="{3B89C0CF-8BAA-430B-9797-9ACF4DA66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97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8" name="Oval 18">
              <a:extLst>
                <a:ext uri="{FF2B5EF4-FFF2-40B4-BE49-F238E27FC236}">
                  <a16:creationId xmlns:a16="http://schemas.microsoft.com/office/drawing/2014/main" id="{45989475-650A-4596-8D1F-7CFC2E168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120"/>
              <a:ext cx="120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9" name="Line 19">
              <a:extLst>
                <a:ext uri="{FF2B5EF4-FFF2-40B4-BE49-F238E27FC236}">
                  <a16:creationId xmlns:a16="http://schemas.microsoft.com/office/drawing/2014/main" id="{C12EDBAD-7730-4587-837D-F1CBE18DC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072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0" name="Line 20">
              <a:extLst>
                <a:ext uri="{FF2B5EF4-FFF2-40B4-BE49-F238E27FC236}">
                  <a16:creationId xmlns:a16="http://schemas.microsoft.com/office/drawing/2014/main" id="{25511C6C-3B80-4F7E-87DD-464A70ADD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283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1" name="Line 21">
              <a:extLst>
                <a:ext uri="{FF2B5EF4-FFF2-40B4-BE49-F238E27FC236}">
                  <a16:creationId xmlns:a16="http://schemas.microsoft.com/office/drawing/2014/main" id="{CD31EA90-123C-40E9-AEB1-D1DF456C6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31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2" name="Line 22">
              <a:extLst>
                <a:ext uri="{FF2B5EF4-FFF2-40B4-BE49-F238E27FC236}">
                  <a16:creationId xmlns:a16="http://schemas.microsoft.com/office/drawing/2014/main" id="{49F3AD32-82C6-4F1E-9E34-51A03653AF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331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5632" name="Group 32">
            <a:extLst>
              <a:ext uri="{FF2B5EF4-FFF2-40B4-BE49-F238E27FC236}">
                <a16:creationId xmlns:a16="http://schemas.microsoft.com/office/drawing/2014/main" id="{00A551B1-04F9-4B63-BB93-758AAF8CFE35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486402"/>
            <a:ext cx="4876800" cy="1471613"/>
            <a:chOff x="960" y="3456"/>
            <a:chExt cx="3072" cy="927"/>
          </a:xfrm>
        </p:grpSpPr>
        <p:sp>
          <p:nvSpPr>
            <p:cNvPr id="25625" name="Text Box 25">
              <a:extLst>
                <a:ext uri="{FF2B5EF4-FFF2-40B4-BE49-F238E27FC236}">
                  <a16:creationId xmlns:a16="http://schemas.microsoft.com/office/drawing/2014/main" id="{A45A53D5-D91B-4A3F-88A8-E6982362D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491"/>
              <a:ext cx="2688" cy="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400" dirty="0"/>
                <a:t>Crazy weather</a:t>
              </a:r>
              <a:r>
                <a:rPr lang="en-US" altLang="en-US" sz="1800" dirty="0"/>
                <a:t> </a:t>
              </a:r>
            </a:p>
            <a:p>
              <a:r>
                <a:rPr lang="en-US" altLang="en-US" sz="1400" dirty="0"/>
                <a:t>                       </a:t>
              </a:r>
            </a:p>
            <a:p>
              <a:r>
                <a:rPr lang="en-US" altLang="en-US" sz="1400" dirty="0"/>
                <a:t>                loss of polar ice caps</a:t>
              </a:r>
              <a:r>
                <a:rPr lang="en-US" altLang="en-US" sz="1800" dirty="0"/>
                <a:t> </a:t>
              </a:r>
            </a:p>
            <a:p>
              <a:pPr algn="r"/>
              <a:endParaRPr lang="en-US" altLang="en-US" sz="1800" dirty="0"/>
            </a:p>
            <a:p>
              <a:pPr algn="r"/>
              <a:r>
                <a:rPr lang="en-US" altLang="en-US" sz="1800" dirty="0"/>
                <a:t>dying animals</a:t>
              </a:r>
            </a:p>
          </p:txBody>
        </p:sp>
        <p:sp>
          <p:nvSpPr>
            <p:cNvPr id="25626" name="Oval 26">
              <a:extLst>
                <a:ext uri="{FF2B5EF4-FFF2-40B4-BE49-F238E27FC236}">
                  <a16:creationId xmlns:a16="http://schemas.microsoft.com/office/drawing/2014/main" id="{E6BCC043-A5AB-4229-9EFB-F902CE71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552"/>
              <a:ext cx="144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7" name="Oval 27">
              <a:extLst>
                <a:ext uri="{FF2B5EF4-FFF2-40B4-BE49-F238E27FC236}">
                  <a16:creationId xmlns:a16="http://schemas.microsoft.com/office/drawing/2014/main" id="{E7A3C8F5-5BCF-46A5-BD9A-1E43057DB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840"/>
              <a:ext cx="1632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8" name="Oval 28">
              <a:extLst>
                <a:ext uri="{FF2B5EF4-FFF2-40B4-BE49-F238E27FC236}">
                  <a16:creationId xmlns:a16="http://schemas.microsoft.com/office/drawing/2014/main" id="{5DCA65D6-9E35-4F21-9088-7FD2C2AC6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4128"/>
              <a:ext cx="144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9" name="Line 29">
              <a:extLst>
                <a:ext uri="{FF2B5EF4-FFF2-40B4-BE49-F238E27FC236}">
                  <a16:creationId xmlns:a16="http://schemas.microsoft.com/office/drawing/2014/main" id="{C89A70DF-C1B1-43E8-B08C-24E9AD922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3456"/>
              <a:ext cx="6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30" name="Line 30">
              <a:extLst>
                <a:ext uri="{FF2B5EF4-FFF2-40B4-BE49-F238E27FC236}">
                  <a16:creationId xmlns:a16="http://schemas.microsoft.com/office/drawing/2014/main" id="{C51DCEC8-5445-4BE8-B5E5-51A2FC5F1A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5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31" name="Line 31">
              <a:extLst>
                <a:ext uri="{FF2B5EF4-FFF2-40B4-BE49-F238E27FC236}">
                  <a16:creationId xmlns:a16="http://schemas.microsoft.com/office/drawing/2014/main" id="{05970423-41D7-450F-BE50-2A350D8B01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0" y="3504"/>
              <a:ext cx="76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9" name="Text Box 4">
            <a:extLst>
              <a:ext uri="{FF2B5EF4-FFF2-40B4-BE49-F238E27FC236}">
                <a16:creationId xmlns:a16="http://schemas.microsoft.com/office/drawing/2014/main" id="{915E7A7E-8998-423A-AB74-C6CC88690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37"/>
    </mc:Choice>
    <mc:Fallback xmlns="">
      <p:transition spd="slow" advTm="55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" dur="20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85" decel="1000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85" decel="100000"/>
                                        <p:tgtEl>
                                          <p:spTgt spid="2561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" dur="385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385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85" decel="1000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85" decel="100000"/>
                                        <p:tgtEl>
                                          <p:spTgt spid="2562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4" dur="385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6" dur="385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  <p:bldP spid="256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>
            <a:extLst>
              <a:ext uri="{FF2B5EF4-FFF2-40B4-BE49-F238E27FC236}">
                <a16:creationId xmlns:a16="http://schemas.microsoft.com/office/drawing/2014/main" id="{E8AD6FAE-3284-427F-8312-CBDA13182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524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>
                <a:solidFill>
                  <a:srgbClr val="009900"/>
                </a:solidFill>
                <a:latin typeface="Century Gothic" panose="020B0502020202020204" pitchFamily="34" charset="0"/>
              </a:rPr>
              <a:t>Number Nine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BF6A2750-F3AF-4A17-98DE-6B8A7B2CB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514600"/>
            <a:ext cx="388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>
                <a:latin typeface="Palatino Linotype" panose="02040502050505030304" pitchFamily="18" charset="0"/>
              </a:rPr>
              <a:t>Spoke Diagram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259A5815-0BE0-4883-A31B-79D4C7E64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124200"/>
            <a:ext cx="6400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latin typeface="Century Gothic" panose="020B0502020202020204" pitchFamily="34" charset="0"/>
              </a:rPr>
              <a:t>When is it useful?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Use this technique when you want to explore cause and effect.</a:t>
            </a:r>
          </a:p>
        </p:txBody>
      </p:sp>
      <p:grpSp>
        <p:nvGrpSpPr>
          <p:cNvPr id="25613" name="Group 13">
            <a:extLst>
              <a:ext uri="{FF2B5EF4-FFF2-40B4-BE49-F238E27FC236}">
                <a16:creationId xmlns:a16="http://schemas.microsoft.com/office/drawing/2014/main" id="{5467FF61-2474-479F-A06C-D22C84FF246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029200"/>
            <a:ext cx="2057400" cy="609600"/>
            <a:chOff x="2064" y="3024"/>
            <a:chExt cx="1296" cy="384"/>
          </a:xfrm>
        </p:grpSpPr>
        <p:sp>
          <p:nvSpPr>
            <p:cNvPr id="25611" name="Oval 11">
              <a:extLst>
                <a:ext uri="{FF2B5EF4-FFF2-40B4-BE49-F238E27FC236}">
                  <a16:creationId xmlns:a16="http://schemas.microsoft.com/office/drawing/2014/main" id="{D3741A4D-34C5-48DB-AE62-EB1030117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024"/>
              <a:ext cx="1296" cy="384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2" name="Text Box 12">
              <a:extLst>
                <a:ext uri="{FF2B5EF4-FFF2-40B4-BE49-F238E27FC236}">
                  <a16:creationId xmlns:a16="http://schemas.microsoft.com/office/drawing/2014/main" id="{C56CCA97-B67F-4D80-B952-1456C5C335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120"/>
              <a:ext cx="11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/>
                <a:t>Global Warming</a:t>
              </a:r>
            </a:p>
          </p:txBody>
        </p:sp>
      </p:grpSp>
      <p:sp>
        <p:nvSpPr>
          <p:cNvPr id="25614" name="Text Box 14">
            <a:extLst>
              <a:ext uri="{FF2B5EF4-FFF2-40B4-BE49-F238E27FC236}">
                <a16:creationId xmlns:a16="http://schemas.microsoft.com/office/drawing/2014/main" id="{EA870170-1243-484F-9804-26EADAB1B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114800"/>
            <a:ext cx="49530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00" dirty="0"/>
          </a:p>
          <a:p>
            <a:r>
              <a:rPr lang="en-US" altLang="en-US" sz="1000" dirty="0"/>
              <a:t>                                                              cars/</a:t>
            </a:r>
            <a:r>
              <a:rPr lang="en-US" altLang="en-US" sz="1000" dirty="0" err="1"/>
              <a:t>suvs</a:t>
            </a:r>
            <a:endParaRPr lang="en-US" altLang="en-US" sz="1000" dirty="0"/>
          </a:p>
          <a:p>
            <a:endParaRPr lang="en-US" altLang="en-US" sz="1000" dirty="0"/>
          </a:p>
          <a:p>
            <a:endParaRPr lang="en-US" altLang="en-US" sz="1000" dirty="0"/>
          </a:p>
          <a:p>
            <a:r>
              <a:rPr lang="en-US" altLang="en-US" sz="1000" dirty="0"/>
              <a:t>too many people </a:t>
            </a:r>
            <a:r>
              <a:rPr lang="en-US" altLang="en-US" dirty="0"/>
              <a:t>              </a:t>
            </a:r>
            <a:r>
              <a:rPr lang="en-US" altLang="en-US" sz="1200" dirty="0"/>
              <a:t>not recycling  					     chopping down trees</a:t>
            </a:r>
            <a:endParaRPr lang="en-US" altLang="en-US" sz="1800" dirty="0"/>
          </a:p>
        </p:txBody>
      </p:sp>
      <p:grpSp>
        <p:nvGrpSpPr>
          <p:cNvPr id="25623" name="Group 23">
            <a:extLst>
              <a:ext uri="{FF2B5EF4-FFF2-40B4-BE49-F238E27FC236}">
                <a16:creationId xmlns:a16="http://schemas.microsoft.com/office/drawing/2014/main" id="{C626C6D7-05FB-4147-9B21-FA5EE7935E67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343400"/>
            <a:ext cx="5029200" cy="914400"/>
            <a:chOff x="1776" y="2736"/>
            <a:chExt cx="3168" cy="576"/>
          </a:xfrm>
        </p:grpSpPr>
        <p:sp>
          <p:nvSpPr>
            <p:cNvPr id="25615" name="Oval 15">
              <a:extLst>
                <a:ext uri="{FF2B5EF4-FFF2-40B4-BE49-F238E27FC236}">
                  <a16:creationId xmlns:a16="http://schemas.microsoft.com/office/drawing/2014/main" id="{25D5DF09-E015-4737-9982-E84ECC7B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97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6" name="Oval 16">
              <a:extLst>
                <a:ext uri="{FF2B5EF4-FFF2-40B4-BE49-F238E27FC236}">
                  <a16:creationId xmlns:a16="http://schemas.microsoft.com/office/drawing/2014/main" id="{26DB77B3-7127-4654-AB7F-99DFD0D84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73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7" name="Oval 17">
              <a:extLst>
                <a:ext uri="{FF2B5EF4-FFF2-40B4-BE49-F238E27FC236}">
                  <a16:creationId xmlns:a16="http://schemas.microsoft.com/office/drawing/2014/main" id="{3B89C0CF-8BAA-430B-9797-9ACF4DA66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976"/>
              <a:ext cx="864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8" name="Oval 18">
              <a:extLst>
                <a:ext uri="{FF2B5EF4-FFF2-40B4-BE49-F238E27FC236}">
                  <a16:creationId xmlns:a16="http://schemas.microsoft.com/office/drawing/2014/main" id="{45989475-650A-4596-8D1F-7CFC2E168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120"/>
              <a:ext cx="120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19" name="Line 19">
              <a:extLst>
                <a:ext uri="{FF2B5EF4-FFF2-40B4-BE49-F238E27FC236}">
                  <a16:creationId xmlns:a16="http://schemas.microsoft.com/office/drawing/2014/main" id="{C12EDBAD-7730-4587-837D-F1CBE18DC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072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0" name="Line 20">
              <a:extLst>
                <a:ext uri="{FF2B5EF4-FFF2-40B4-BE49-F238E27FC236}">
                  <a16:creationId xmlns:a16="http://schemas.microsoft.com/office/drawing/2014/main" id="{25511C6C-3B80-4F7E-87DD-464A70ADD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283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1" name="Line 21">
              <a:extLst>
                <a:ext uri="{FF2B5EF4-FFF2-40B4-BE49-F238E27FC236}">
                  <a16:creationId xmlns:a16="http://schemas.microsoft.com/office/drawing/2014/main" id="{CD31EA90-123C-40E9-AEB1-D1DF456C63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31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2" name="Line 22">
              <a:extLst>
                <a:ext uri="{FF2B5EF4-FFF2-40B4-BE49-F238E27FC236}">
                  <a16:creationId xmlns:a16="http://schemas.microsoft.com/office/drawing/2014/main" id="{49F3AD32-82C6-4F1E-9E34-51A03653AF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331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5632" name="Group 32">
            <a:extLst>
              <a:ext uri="{FF2B5EF4-FFF2-40B4-BE49-F238E27FC236}">
                <a16:creationId xmlns:a16="http://schemas.microsoft.com/office/drawing/2014/main" id="{00A551B1-04F9-4B63-BB93-758AAF8CFE35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486402"/>
            <a:ext cx="4876800" cy="1471613"/>
            <a:chOff x="960" y="3456"/>
            <a:chExt cx="3072" cy="927"/>
          </a:xfrm>
        </p:grpSpPr>
        <p:sp>
          <p:nvSpPr>
            <p:cNvPr id="25625" name="Text Box 25">
              <a:extLst>
                <a:ext uri="{FF2B5EF4-FFF2-40B4-BE49-F238E27FC236}">
                  <a16:creationId xmlns:a16="http://schemas.microsoft.com/office/drawing/2014/main" id="{A45A53D5-D91B-4A3F-88A8-E6982362D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491"/>
              <a:ext cx="2688" cy="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400" dirty="0"/>
                <a:t>Crazy weather</a:t>
              </a:r>
              <a:r>
                <a:rPr lang="en-US" altLang="en-US" sz="1800" dirty="0"/>
                <a:t> </a:t>
              </a:r>
            </a:p>
            <a:p>
              <a:r>
                <a:rPr lang="en-US" altLang="en-US" sz="1400" dirty="0"/>
                <a:t>                       </a:t>
              </a:r>
            </a:p>
            <a:p>
              <a:r>
                <a:rPr lang="en-US" altLang="en-US" sz="1400" dirty="0"/>
                <a:t>                loss of polar ice caps</a:t>
              </a:r>
              <a:r>
                <a:rPr lang="en-US" altLang="en-US" sz="1800" dirty="0"/>
                <a:t> </a:t>
              </a:r>
            </a:p>
            <a:p>
              <a:pPr algn="r"/>
              <a:endParaRPr lang="en-US" altLang="en-US" sz="1800" dirty="0"/>
            </a:p>
            <a:p>
              <a:pPr algn="r"/>
              <a:r>
                <a:rPr lang="en-US" altLang="en-US" sz="1800" dirty="0"/>
                <a:t>dying animals</a:t>
              </a:r>
            </a:p>
          </p:txBody>
        </p:sp>
        <p:sp>
          <p:nvSpPr>
            <p:cNvPr id="25626" name="Oval 26">
              <a:extLst>
                <a:ext uri="{FF2B5EF4-FFF2-40B4-BE49-F238E27FC236}">
                  <a16:creationId xmlns:a16="http://schemas.microsoft.com/office/drawing/2014/main" id="{E6BCC043-A5AB-4229-9EFB-F902CE71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552"/>
              <a:ext cx="144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7" name="Oval 27">
              <a:extLst>
                <a:ext uri="{FF2B5EF4-FFF2-40B4-BE49-F238E27FC236}">
                  <a16:creationId xmlns:a16="http://schemas.microsoft.com/office/drawing/2014/main" id="{E7A3C8F5-5BCF-46A5-BD9A-1E43057DB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840"/>
              <a:ext cx="1632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8" name="Oval 28">
              <a:extLst>
                <a:ext uri="{FF2B5EF4-FFF2-40B4-BE49-F238E27FC236}">
                  <a16:creationId xmlns:a16="http://schemas.microsoft.com/office/drawing/2014/main" id="{5DCA65D6-9E35-4F21-9088-7FD2C2AC6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4128"/>
              <a:ext cx="1440" cy="192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29" name="Line 29">
              <a:extLst>
                <a:ext uri="{FF2B5EF4-FFF2-40B4-BE49-F238E27FC236}">
                  <a16:creationId xmlns:a16="http://schemas.microsoft.com/office/drawing/2014/main" id="{C89A70DF-C1B1-43E8-B08C-24E9AD922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3456"/>
              <a:ext cx="6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30" name="Line 30">
              <a:extLst>
                <a:ext uri="{FF2B5EF4-FFF2-40B4-BE49-F238E27FC236}">
                  <a16:creationId xmlns:a16="http://schemas.microsoft.com/office/drawing/2014/main" id="{C51DCEC8-5445-4BE8-B5E5-51A2FC5F1A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35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31" name="Line 31">
              <a:extLst>
                <a:ext uri="{FF2B5EF4-FFF2-40B4-BE49-F238E27FC236}">
                  <a16:creationId xmlns:a16="http://schemas.microsoft.com/office/drawing/2014/main" id="{05970423-41D7-450F-BE50-2A350D8B01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0" y="3504"/>
              <a:ext cx="76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9" name="Text Box 4">
            <a:extLst>
              <a:ext uri="{FF2B5EF4-FFF2-40B4-BE49-F238E27FC236}">
                <a16:creationId xmlns:a16="http://schemas.microsoft.com/office/drawing/2014/main" id="{915E7A7E-8998-423A-AB74-C6CC88690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6781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3200" dirty="0">
                <a:solidFill>
                  <a:srgbClr val="00CCCC"/>
                </a:solidFill>
                <a:latin typeface="Sylfaen" panose="010A0502050306030303" pitchFamily="18" charset="0"/>
              </a:rPr>
              <a:t>Brainstorming Technique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93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2"/>
    </mc:Choice>
    <mc:Fallback xmlns="">
      <p:transition spd="slow" advTm="1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>
            <a:extLst>
              <a:ext uri="{FF2B5EF4-FFF2-40B4-BE49-F238E27FC236}">
                <a16:creationId xmlns:a16="http://schemas.microsoft.com/office/drawing/2014/main" id="{9F8CFD42-C4B1-45F5-B0DD-3FE25451F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777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8800">
                <a:solidFill>
                  <a:srgbClr val="0066FF"/>
                </a:solidFill>
                <a:latin typeface="Sylfaen" panose="010A0502050306030303" pitchFamily="18" charset="0"/>
              </a:rPr>
              <a:t>Brainstorming</a:t>
            </a:r>
          </a:p>
        </p:txBody>
      </p:sp>
      <p:sp>
        <p:nvSpPr>
          <p:cNvPr id="31749" name="Text Box 5">
            <a:extLst>
              <a:ext uri="{FF2B5EF4-FFF2-40B4-BE49-F238E27FC236}">
                <a16:creationId xmlns:a16="http://schemas.microsoft.com/office/drawing/2014/main" id="{3433DB27-1465-4E3B-A756-396073E8E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5438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Century Gothic" panose="020B0502020202020204" pitchFamily="34" charset="0"/>
              </a:rPr>
              <a:t>For your assignment, you will need to show evidence of the brainstorming technique that you used to begin the innovation into IT pitching.</a:t>
            </a:r>
          </a:p>
          <a:p>
            <a:r>
              <a:rPr lang="en-US" altLang="en-US" sz="2400" dirty="0">
                <a:latin typeface="Century Gothic" panose="020B0502020202020204" pitchFamily="34" charset="0"/>
              </a:rPr>
              <a:t>It’s part of your grade because it’s important!</a:t>
            </a:r>
          </a:p>
          <a:p>
            <a:endParaRPr lang="en-US" altLang="en-US" sz="2400" dirty="0">
              <a:latin typeface="Century Gothic" panose="020B0502020202020204" pitchFamily="34" charset="0"/>
            </a:endParaRPr>
          </a:p>
          <a:p>
            <a:r>
              <a:rPr lang="en-US" altLang="en-US" sz="2000" dirty="0">
                <a:latin typeface="Century Gothic" panose="020B0502020202020204" pitchFamily="34" charset="0"/>
              </a:rPr>
              <a:t>Remember to ask for help or clarification if you need it.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33"/>
    </mc:Choice>
    <mc:Fallback xmlns="">
      <p:transition spd="slow" advTm="30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3BE5-B2C6-4FD0-B024-283247A6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Summary of the Brainstorming techniques: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0207-3845-4D76-83AC-5C8EAA30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Post-it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Freewriting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Making a cube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Listing or Bulleting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Venn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Tree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T-Diagram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Spoke Diagram</a:t>
            </a:r>
          </a:p>
        </p:txBody>
      </p:sp>
    </p:spTree>
    <p:extLst>
      <p:ext uri="{BB962C8B-B14F-4D97-AF65-F5344CB8AC3E}">
        <p14:creationId xmlns:p14="http://schemas.microsoft.com/office/powerpoint/2010/main" val="19604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99"/>
    </mc:Choice>
    <mc:Fallback xmlns="">
      <p:transition spd="slow" advTm="4229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7269-2FD4-49A5-88F4-64F97E95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EF13-0D0B-47C6-B1EF-178264068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Activity 3.4:</a:t>
            </a:r>
          </a:p>
          <a:p>
            <a:pPr lvl="1"/>
            <a:r>
              <a:rPr lang="en-GB" dirty="0"/>
              <a:t>Select which one of these brainstorming ideas is your favourite: 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Post-it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Freewriting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Making a cube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Clustering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Listing or Bulleting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Venn Diagram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Tree Diagram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T-Diagram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GB" dirty="0"/>
              <a:t>Spoke Diagram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20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87"/>
    </mc:Choice>
    <mc:Fallback xmlns="">
      <p:transition spd="slow" advTm="2768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2BAE-8800-4222-B619-93AAC58B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deadline already!!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E2F52-D99D-4D25-988F-D2E1FD2478CB}"/>
              </a:ext>
            </a:extLst>
          </p:cNvPr>
          <p:cNvSpPr txBox="1"/>
          <p:nvPr/>
        </p:nvSpPr>
        <p:spPr>
          <a:xfrm>
            <a:off x="7832358" y="152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420288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5"/>
    </mc:Choice>
    <mc:Fallback xmlns="">
      <p:transition spd="slow" advTm="22115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2BAE-8800-4222-B619-93AAC58B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deadline already!!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C8E88-0421-4494-8DC8-B97FBEBE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15721" r="14166" b="4537"/>
          <a:stretch/>
        </p:blipFill>
        <p:spPr>
          <a:xfrm>
            <a:off x="110066" y="2133600"/>
            <a:ext cx="892386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88"/>
    </mc:Choice>
    <mc:Fallback xmlns="">
      <p:transition spd="slow" advTm="224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this relate to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5619750" cy="48799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projects can help: </a:t>
            </a:r>
          </a:p>
          <a:p>
            <a:pPr marL="457200" indent="-457200">
              <a:buAutoNum type="arabicPeriod"/>
            </a:pPr>
            <a:r>
              <a:rPr lang="en-US" sz="2200" dirty="0"/>
              <a:t>Saving fuel and pollution as people do not drive around searching for outlets.</a:t>
            </a:r>
          </a:p>
          <a:p>
            <a:pPr lvl="1"/>
            <a:r>
              <a:rPr lang="en-US" sz="1800" dirty="0"/>
              <a:t>Online product selling. </a:t>
            </a:r>
          </a:p>
          <a:p>
            <a:pPr marL="0" indent="0">
              <a:buNone/>
            </a:pPr>
            <a:r>
              <a:rPr lang="en-US" sz="2200" dirty="0"/>
              <a:t>2. Paperless billing and e-tickets of all sorts save paper, ink, electricity, and definitely the trees.</a:t>
            </a:r>
          </a:p>
          <a:p>
            <a:pPr lvl="1"/>
            <a:r>
              <a:rPr lang="en-US" sz="1800" dirty="0"/>
              <a:t>Consider printing less where possible.	</a:t>
            </a:r>
          </a:p>
          <a:p>
            <a:pPr marL="0" indent="0">
              <a:buNone/>
            </a:pPr>
            <a:r>
              <a:rPr lang="en-US" sz="2200" dirty="0"/>
              <a:t>3. Reuse  of products especially as they are resold on e-bay another website.</a:t>
            </a:r>
          </a:p>
          <a:p>
            <a:pPr lvl="1"/>
            <a:r>
              <a:rPr lang="en-US" sz="1800" dirty="0"/>
              <a:t>Don’t always go for new. 	</a:t>
            </a:r>
          </a:p>
          <a:p>
            <a:pPr marL="0" indent="0">
              <a:buNone/>
            </a:pPr>
            <a:r>
              <a:rPr lang="en-US" sz="2200" dirty="0"/>
              <a:t>4. Less buildings for offices/stores, less electricity, less water and detergents, less building resources used</a:t>
            </a:r>
          </a:p>
          <a:p>
            <a:pPr lvl="1"/>
            <a:r>
              <a:rPr lang="en-US" sz="1800" dirty="0"/>
              <a:t>Justification for most e-commerce companies.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194" name="Picture 2" descr="http://greenmelocally.com/wp-content/uploads/2015/01/cell_phone_waste-720x3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4" r="10513"/>
          <a:stretch/>
        </p:blipFill>
        <p:spPr bwMode="auto">
          <a:xfrm>
            <a:off x="5715000" y="3352800"/>
            <a:ext cx="3158034" cy="1928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06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07"/>
    </mc:Choice>
    <mc:Fallback xmlns="">
      <p:transition spd="slow" advTm="210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2BAE-8800-4222-B619-93AAC58B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deadline already!!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65FFD-FA2D-43DB-AC3C-AFC558FEC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16244" r="13333" b="6966"/>
          <a:stretch/>
        </p:blipFill>
        <p:spPr>
          <a:xfrm>
            <a:off x="-57883" y="2438400"/>
            <a:ext cx="875420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1"/>
    </mc:Choice>
    <mc:Fallback xmlns="">
      <p:transition spd="slow" advTm="1480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2BAE-8800-4222-B619-93AAC58B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first deadline already!!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E0995-383D-4CC5-A929-F9AB85328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16244" r="15834" b="4013"/>
          <a:stretch/>
        </p:blipFill>
        <p:spPr>
          <a:xfrm>
            <a:off x="381000" y="2179638"/>
            <a:ext cx="8663634" cy="46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6"/>
    </mc:Choice>
    <mc:Fallback xmlns="">
      <p:transition spd="slow" advTm="1264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3C5-7C32-4438-B91B-26874628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have 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36AA-0FFD-4A24-892F-66AB78101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to put these to your </a:t>
            </a:r>
            <a:r>
              <a:rPr lang="en-GB"/>
              <a:t>lab tutor!</a:t>
            </a:r>
          </a:p>
        </p:txBody>
      </p:sp>
    </p:spTree>
    <p:extLst>
      <p:ext uri="{BB962C8B-B14F-4D97-AF65-F5344CB8AC3E}">
        <p14:creationId xmlns:p14="http://schemas.microsoft.com/office/powerpoint/2010/main" val="4484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66"/>
    </mc:Choice>
    <mc:Fallback xmlns="">
      <p:transition spd="slow" advTm="5626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2">
            <a:extLst>
              <a:ext uri="{FF2B5EF4-FFF2-40B4-BE49-F238E27FC236}">
                <a16:creationId xmlns:a16="http://schemas.microsoft.com/office/drawing/2014/main" id="{89C7C538-9A5B-6C48-AA95-421C3EA87AA2}"/>
              </a:ext>
            </a:extLst>
          </p:cNvPr>
          <p:cNvSpPr/>
          <p:nvPr/>
        </p:nvSpPr>
        <p:spPr>
          <a:xfrm>
            <a:off x="476251" y="2181303"/>
            <a:ext cx="257337" cy="4676073"/>
          </a:xfrm>
          <a:custGeom>
            <a:avLst/>
            <a:gdLst/>
            <a:ahLst/>
            <a:cxnLst/>
            <a:rect l="l" t="t" r="r" b="b"/>
            <a:pathLst>
              <a:path w="565785" h="10455910">
                <a:moveTo>
                  <a:pt x="0" y="10455692"/>
                </a:moveTo>
                <a:lnTo>
                  <a:pt x="565427" y="10455692"/>
                </a:lnTo>
                <a:lnTo>
                  <a:pt x="565427" y="0"/>
                </a:lnTo>
                <a:lnTo>
                  <a:pt x="0" y="0"/>
                </a:lnTo>
                <a:lnTo>
                  <a:pt x="0" y="1045569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pPr marL="0" marR="0" lvl="0" indent="0" algn="l" defTabSz="4157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18" b="0" i="0" u="none" strike="noStrike" kern="1200" cap="none" spc="0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0F171885-E775-164F-8786-3F66DB33BD15}"/>
              </a:ext>
            </a:extLst>
          </p:cNvPr>
          <p:cNvSpPr txBox="1"/>
          <p:nvPr/>
        </p:nvSpPr>
        <p:spPr>
          <a:xfrm>
            <a:off x="1143000" y="2181303"/>
            <a:ext cx="7328368" cy="2397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marR="2310" lvl="0" defTabSz="415778">
              <a:lnSpc>
                <a:spcPct val="70700"/>
              </a:lnSpc>
              <a:defRPr/>
            </a:pPr>
            <a:r>
              <a:rPr lang="en-US" sz="4457" b="1" spc="-48" dirty="0">
                <a:solidFill>
                  <a:srgbClr val="00CCCC"/>
                </a:solidFill>
                <a:latin typeface="Founders Grotesk Cond Bold"/>
                <a:cs typeface="Founders Grotesk Cond Bold"/>
              </a:rPr>
              <a:t>CN4005 Lesson 3 : IT Technology innovations and brainstorming ideas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r>
              <a:rPr kumimoji="0" lang="en-GB" sz="2800" b="0" i="0" u="none" strike="noStrike" kern="1200" cap="none" spc="-2" normalizeH="0" baseline="0" noProof="0" dirty="0">
                <a:ln>
                  <a:noFill/>
                </a:ln>
                <a:solidFill>
                  <a:srgbClr val="272625"/>
                </a:solidFill>
                <a:effectLst/>
                <a:uLnTx/>
                <a:uFillTx/>
                <a:latin typeface="Founders Grotesk Cond Bold"/>
                <a:ea typeface="+mn-ea"/>
                <a:cs typeface="Founders Grotesk Light"/>
              </a:rPr>
              <a:t>Dr Fadi Safieddine</a:t>
            </a:r>
          </a:p>
          <a:p>
            <a:pPr marL="5776" marR="2310" lvl="0" defTabSz="415778">
              <a:lnSpc>
                <a:spcPct val="70700"/>
              </a:lnSpc>
              <a:defRPr/>
            </a:pPr>
            <a:endParaRPr lang="en-GB" sz="2800" spc="-2" dirty="0">
              <a:solidFill>
                <a:srgbClr val="272625"/>
              </a:solidFill>
              <a:latin typeface="Founders Grotesk Cond Bold"/>
              <a:cs typeface="Founders Grotesk Light"/>
            </a:endParaRPr>
          </a:p>
          <a:p>
            <a:pPr marL="5776" marR="2310" lvl="0" defTabSz="415778">
              <a:lnSpc>
                <a:spcPct val="70700"/>
              </a:lnSpc>
              <a:defRPr/>
            </a:pPr>
            <a:endParaRPr kumimoji="0" lang="en-GB" sz="2800" b="0" i="0" u="none" strike="noStrike" kern="1200" cap="none" spc="-2" normalizeH="0" baseline="0" noProof="0" dirty="0">
              <a:ln>
                <a:noFill/>
              </a:ln>
              <a:solidFill>
                <a:srgbClr val="272625"/>
              </a:solidFill>
              <a:effectLst/>
              <a:uLnTx/>
              <a:uFillTx/>
              <a:latin typeface="Founders Grotesk Cond Bold"/>
              <a:ea typeface="+mn-ea"/>
              <a:cs typeface="Founders Grotesk Ligh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86E4B-CA9D-4BE2-9677-32F74E08A1D1}"/>
              </a:ext>
            </a:extLst>
          </p:cNvPr>
          <p:cNvSpPr txBox="1">
            <a:spLocks/>
          </p:cNvSpPr>
          <p:nvPr/>
        </p:nvSpPr>
        <p:spPr>
          <a:xfrm>
            <a:off x="-1143000" y="6492875"/>
            <a:ext cx="2133600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43C84-7574-4DDA-BCFB-8D316A6A86D0}" type="slidenum"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3347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471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AE44DB4-7E87-4ECD-9BB0-9F0CAC352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1187420"/>
          </a:xfrm>
          <a:prstGeom prst="rect">
            <a:avLst/>
          </a:prstGeom>
        </p:spPr>
      </p:pic>
      <p:pic>
        <p:nvPicPr>
          <p:cNvPr id="2052" name="Picture 4" descr="Film clipart director's cut, Film director's cut Transparent FREE for  download on WebStockReview 2021">
            <a:extLst>
              <a:ext uri="{FF2B5EF4-FFF2-40B4-BE49-F238E27FC236}">
                <a16:creationId xmlns:a16="http://schemas.microsoft.com/office/drawing/2014/main" id="{D2E487EB-93C8-4F2F-91A1-3DCB3F52F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3103">
            <a:off x="3441646" y="3997074"/>
            <a:ext cx="2485437" cy="217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828DB4-B970-440C-88F4-ABEFAFD5D662}"/>
              </a:ext>
            </a:extLst>
          </p:cNvPr>
          <p:cNvSpPr txBox="1"/>
          <p:nvPr/>
        </p:nvSpPr>
        <p:spPr>
          <a:xfrm rot="19543916">
            <a:off x="3960140" y="4847655"/>
            <a:ext cx="184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Bloopers</a:t>
            </a:r>
          </a:p>
        </p:txBody>
      </p:sp>
    </p:spTree>
    <p:extLst>
      <p:ext uri="{BB962C8B-B14F-4D97-AF65-F5344CB8AC3E}">
        <p14:creationId xmlns:p14="http://schemas.microsoft.com/office/powerpoint/2010/main" val="200367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39"/>
    </mc:Choice>
    <mc:Fallback xmlns="">
      <p:transition spd="slow" advTm="23339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70E2-100D-4C63-9067-F07A1450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Brainstorming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5B91E-27DF-4B97-8F1E-5ADFEDF2F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brainstorming?</a:t>
            </a:r>
          </a:p>
          <a:p>
            <a:r>
              <a:rPr lang="en-GB" dirty="0"/>
              <a:t>When to use it?</a:t>
            </a:r>
          </a:p>
          <a:p>
            <a:r>
              <a:rPr lang="en-GB" dirty="0"/>
              <a:t>Why to use it?</a:t>
            </a:r>
          </a:p>
          <a:p>
            <a:r>
              <a:rPr lang="en-GB" dirty="0"/>
              <a:t>Process of brainstorming.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9BCA6-AD20-442B-98F4-4DB63615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51585"/>
            <a:ext cx="4038600" cy="2693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340C06-7EBA-4170-8AED-B556FED3744B}"/>
              </a:ext>
            </a:extLst>
          </p:cNvPr>
          <p:cNvSpPr txBox="1"/>
          <p:nvPr/>
        </p:nvSpPr>
        <p:spPr>
          <a:xfrm>
            <a:off x="7467600" y="19210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CCCC"/>
                </a:solidFill>
              </a:rPr>
              <a:t>Part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05EFD-1514-4F3E-993B-F8E798CDCBBB}"/>
              </a:ext>
            </a:extLst>
          </p:cNvPr>
          <p:cNvSpPr txBox="1"/>
          <p:nvPr/>
        </p:nvSpPr>
        <p:spPr>
          <a:xfrm>
            <a:off x="6724564" y="3860635"/>
            <a:ext cx="2386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Took the plant out, hoping she would stay away…she came looking for it!</a:t>
            </a:r>
          </a:p>
        </p:txBody>
      </p:sp>
      <p:pic>
        <p:nvPicPr>
          <p:cNvPr id="10" name="Picture 4" descr="Film clipart director's cut, Film director's cut Transparent FREE for  download on WebStockReview 2021">
            <a:extLst>
              <a:ext uri="{FF2B5EF4-FFF2-40B4-BE49-F238E27FC236}">
                <a16:creationId xmlns:a16="http://schemas.microsoft.com/office/drawing/2014/main" id="{5743C318-4A64-414C-B00F-0C82BF381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3103">
            <a:off x="3441646" y="3997074"/>
            <a:ext cx="2485437" cy="217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FFBAC6-4B82-4A3B-B67D-02522F5DE8E6}"/>
              </a:ext>
            </a:extLst>
          </p:cNvPr>
          <p:cNvSpPr txBox="1"/>
          <p:nvPr/>
        </p:nvSpPr>
        <p:spPr>
          <a:xfrm rot="19543916">
            <a:off x="3960140" y="4847655"/>
            <a:ext cx="184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Bloopers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43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"/>
    </mc:Choice>
    <mc:Fallback xmlns="">
      <p:transition spd="slow" advTm="20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this relate to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0" y="1219200"/>
            <a:ext cx="5619750" cy="4879976"/>
          </a:xfrm>
        </p:spPr>
        <p:txBody>
          <a:bodyPr>
            <a:normAutofit/>
          </a:bodyPr>
          <a:lstStyle/>
          <a:p>
            <a:r>
              <a:rPr lang="en-US" dirty="0"/>
              <a:t>IT projects can help: 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200" dirty="0"/>
              <a:t>Encourage recycling and caring about the environment: </a:t>
            </a:r>
          </a:p>
          <a:p>
            <a:pPr lvl="1"/>
            <a:r>
              <a:rPr lang="en-US" sz="2000" dirty="0"/>
              <a:t>social media and apps.</a:t>
            </a:r>
            <a:endParaRPr lang="en-US" sz="1800" dirty="0"/>
          </a:p>
          <a:p>
            <a:pPr marL="457200" indent="-457200">
              <a:buFont typeface="+mj-lt"/>
              <a:buAutoNum type="arabicPeriod" startAt="5"/>
            </a:pPr>
            <a:r>
              <a:rPr lang="en-US" sz="2200" dirty="0"/>
              <a:t>Recycling electronics:</a:t>
            </a:r>
          </a:p>
          <a:p>
            <a:pPr lvl="1"/>
            <a:r>
              <a:rPr lang="en-US" sz="1800" dirty="0"/>
              <a:t>What to do with electronics once we no longer need them?</a:t>
            </a:r>
          </a:p>
          <a:p>
            <a:pPr lvl="1"/>
            <a:r>
              <a:rPr lang="en-US" sz="1800" dirty="0"/>
              <a:t>Why you should never throw them in landfills?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200" dirty="0"/>
              <a:t>Use energy efficient settings:</a:t>
            </a:r>
          </a:p>
          <a:p>
            <a:pPr lvl="1"/>
            <a:r>
              <a:rPr lang="en-US" sz="1800" dirty="0"/>
              <a:t>Low bright</a:t>
            </a:r>
          </a:p>
          <a:p>
            <a:pPr lvl="1"/>
            <a:r>
              <a:rPr lang="en-US" sz="1800" dirty="0"/>
              <a:t>Auto-switch off</a:t>
            </a:r>
          </a:p>
          <a:p>
            <a:pPr lvl="1"/>
            <a:r>
              <a:rPr lang="en-US" sz="1800" dirty="0"/>
              <a:t>LED monitors / Lights</a:t>
            </a:r>
          </a:p>
          <a:p>
            <a:pPr lvl="1"/>
            <a:r>
              <a:rPr lang="en-US" sz="1800" dirty="0"/>
              <a:t>A+++ energy efficient products.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50182"/>
            <a:ext cx="2209006" cy="441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5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11"/>
    </mc:Choice>
    <mc:Fallback xmlns="">
      <p:transition spd="slow" advTm="108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ethical in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696" y="1828801"/>
            <a:ext cx="8568104" cy="42672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Ethical impact </a:t>
            </a:r>
            <a:r>
              <a:rPr lang="en-US" dirty="0"/>
              <a:t>is about assessing and evaluation the impact of an activity on people and communities:</a:t>
            </a:r>
          </a:p>
          <a:p>
            <a:pPr lvl="1"/>
            <a:r>
              <a:rPr lang="en-US" dirty="0"/>
              <a:t>Employees, Customers, People, and Supply Chain.</a:t>
            </a:r>
          </a:p>
          <a:p>
            <a:r>
              <a:rPr lang="en-US" dirty="0"/>
              <a:t>It can also include ethical conduct and taking active measures not to be involved illegal activities:</a:t>
            </a:r>
          </a:p>
          <a:p>
            <a:pPr lvl="1"/>
            <a:r>
              <a:rPr lang="en-US" dirty="0"/>
              <a:t>Downloading or installing illegal software.</a:t>
            </a:r>
          </a:p>
          <a:p>
            <a:pPr lvl="1"/>
            <a:r>
              <a:rPr lang="en-US" dirty="0"/>
              <a:t>Using materials without authorization.</a:t>
            </a:r>
          </a:p>
          <a:p>
            <a:pPr lvl="1"/>
            <a:r>
              <a:rPr lang="en-US" dirty="0"/>
              <a:t>Facilitating anything involving computer crime.</a:t>
            </a:r>
          </a:p>
          <a:p>
            <a:pPr lvl="2"/>
            <a:r>
              <a:rPr lang="en-US" dirty="0"/>
              <a:t>Illegal spying on customers, people, and employees.</a:t>
            </a:r>
          </a:p>
          <a:p>
            <a:pPr lvl="2"/>
            <a:r>
              <a:rPr lang="en-US" dirty="0"/>
              <a:t>Distribution of spam.</a:t>
            </a:r>
          </a:p>
          <a:p>
            <a:pPr lvl="2"/>
            <a:r>
              <a:rPr lang="en-US" dirty="0"/>
              <a:t>Stealing using computers.</a:t>
            </a:r>
          </a:p>
          <a:p>
            <a:pPr lvl="2"/>
            <a:r>
              <a:rPr lang="en-US" dirty="0"/>
              <a:t>…etc.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42" name="Picture 2" descr="https://www.brandeis.edu/ethics/images/social_influ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28" y="110994"/>
            <a:ext cx="2057400" cy="14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946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64"/>
    </mc:Choice>
    <mc:Fallback xmlns="">
      <p:transition spd="slow" advTm="8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this relate to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5391150" cy="46513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Planning an idea:</a:t>
            </a:r>
          </a:p>
          <a:p>
            <a:pPr marL="514350" indent="-514350">
              <a:buAutoNum type="arabicPeriod"/>
            </a:pPr>
            <a:r>
              <a:rPr lang="en-US" dirty="0"/>
              <a:t>It could be an idea that can help:</a:t>
            </a:r>
          </a:p>
          <a:p>
            <a:pPr marL="457200" lvl="1" indent="0" algn="just">
              <a:buNone/>
            </a:pPr>
            <a:r>
              <a:rPr lang="en-US" dirty="0"/>
              <a:t>a. </a:t>
            </a:r>
            <a:r>
              <a:rPr lang="en-US" b="1" dirty="0"/>
              <a:t>Reduce stress (mental health) </a:t>
            </a:r>
            <a:r>
              <a:rPr lang="en-US" dirty="0"/>
              <a:t>from using computers.</a:t>
            </a:r>
          </a:p>
          <a:p>
            <a:pPr marL="457200" lvl="1" indent="0" algn="just">
              <a:buNone/>
            </a:pPr>
            <a:r>
              <a:rPr lang="en-US" dirty="0"/>
              <a:t>b. Emphasizing </a:t>
            </a:r>
            <a:r>
              <a:rPr lang="en-US" b="1" dirty="0"/>
              <a:t>breaks </a:t>
            </a:r>
            <a:r>
              <a:rPr lang="en-US" dirty="0"/>
              <a:t>and exercises during long extended working hours.</a:t>
            </a:r>
          </a:p>
          <a:p>
            <a:pPr marL="457200" lvl="1" indent="0" algn="just">
              <a:buNone/>
            </a:pPr>
            <a:r>
              <a:rPr lang="en-US" dirty="0"/>
              <a:t>c. Using </a:t>
            </a:r>
            <a:r>
              <a:rPr lang="en-US" b="1" dirty="0"/>
              <a:t>ergonomic</a:t>
            </a:r>
            <a:r>
              <a:rPr lang="en-US" dirty="0"/>
              <a:t> chairs and computer equipment.</a:t>
            </a:r>
          </a:p>
          <a:p>
            <a:pPr marL="457200" lvl="1" indent="0" algn="just">
              <a:buNone/>
            </a:pPr>
            <a:r>
              <a:rPr lang="en-US" dirty="0"/>
              <a:t>d. Improve </a:t>
            </a:r>
            <a:r>
              <a:rPr lang="en-US" b="1" dirty="0"/>
              <a:t>Health and safety.</a:t>
            </a:r>
          </a:p>
          <a:p>
            <a:pPr marL="457200" lvl="1" indent="0" algn="just">
              <a:buNone/>
            </a:pPr>
            <a:r>
              <a:rPr lang="en-US" dirty="0"/>
              <a:t>e. </a:t>
            </a:r>
            <a:r>
              <a:rPr lang="en-US" b="1" dirty="0"/>
              <a:t>Training </a:t>
            </a:r>
            <a:r>
              <a:rPr lang="en-US" dirty="0"/>
              <a:t>managers and employees to consider impact of computers on themselves and others.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48000"/>
            <a:ext cx="272415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121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81"/>
    </mc:Choice>
    <mc:Fallback xmlns="">
      <p:transition spd="slow" advTm="71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this relate to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676400"/>
            <a:ext cx="5391150" cy="5181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2- Innovative use of technology that would enhance our ethical impact:</a:t>
            </a:r>
          </a:p>
          <a:p>
            <a:pPr marL="914400" lvl="1" indent="-457200" algn="just">
              <a:buAutoNum type="alphaLcPeriod"/>
            </a:pPr>
            <a:r>
              <a:rPr lang="en-US" dirty="0"/>
              <a:t>Using</a:t>
            </a:r>
            <a:r>
              <a:rPr lang="en-US" b="1" dirty="0"/>
              <a:t> ‘remote access working’ </a:t>
            </a:r>
            <a:r>
              <a:rPr lang="en-US" dirty="0"/>
              <a:t>when employees are unable to come to work: </a:t>
            </a:r>
          </a:p>
          <a:p>
            <a:pPr lvl="2" algn="just"/>
            <a:r>
              <a:rPr lang="en-US" dirty="0"/>
              <a:t>family illness, extended maternity leaves, extended recovery from operations…etc.</a:t>
            </a:r>
          </a:p>
          <a:p>
            <a:pPr marL="457200" lvl="1" indent="0" algn="just">
              <a:buNone/>
            </a:pPr>
            <a:r>
              <a:rPr lang="en-US" dirty="0"/>
              <a:t>b. Using technology to make work </a:t>
            </a:r>
            <a:r>
              <a:rPr lang="en-US" b="1" dirty="0"/>
              <a:t>accessible  people with variety of abilities</a:t>
            </a:r>
            <a:r>
              <a:rPr lang="en-US" dirty="0"/>
              <a:t>: </a:t>
            </a:r>
          </a:p>
          <a:p>
            <a:pPr lvl="2" algn="just"/>
            <a:r>
              <a:rPr lang="en-US" dirty="0"/>
              <a:t>the blind, the deaf, wheelchair uses, and paralyzed individuals.</a:t>
            </a:r>
          </a:p>
          <a:p>
            <a:pPr marL="457200" lvl="1" indent="0" algn="just">
              <a:buNone/>
            </a:pPr>
            <a:r>
              <a:rPr lang="en-US" dirty="0"/>
              <a:t>c. </a:t>
            </a:r>
            <a:r>
              <a:rPr lang="en-US" b="1" dirty="0"/>
              <a:t>Donating</a:t>
            </a:r>
            <a:r>
              <a:rPr lang="en-US" dirty="0"/>
              <a:t> old computers and IT equipment:</a:t>
            </a:r>
          </a:p>
          <a:p>
            <a:pPr lvl="2" algn="just"/>
            <a:r>
              <a:rPr lang="en-US" dirty="0"/>
              <a:t> donating to less privileged schools rather than selling them at heavily discounted prices to middlemen who will get all the profit.</a:t>
            </a:r>
          </a:p>
          <a:p>
            <a:pPr marL="457200" lvl="1" indent="0" algn="just">
              <a:buNone/>
            </a:pPr>
            <a:r>
              <a:rPr lang="en-US" dirty="0"/>
              <a:t>d. Encourage culture of buying equipment 	from  established companies who 	encourage ethical practices in their 	</a:t>
            </a:r>
            <a:r>
              <a:rPr lang="en-US" b="1" dirty="0"/>
              <a:t>supply chain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156550-698D-42C0-9A29-2EFA6FB7B1C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1698009"/>
            <a:ext cx="31432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43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3"/>
    </mc:Choice>
    <mc:Fallback xmlns="">
      <p:transition spd="slow" advTm="9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1|16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4.6|1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.5|11.3|3.3|10|10.7|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7|3.2|7.7|25.7|1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4.2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6.2|1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8|4.1|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7.7|15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6.3|10.4|24.2|23.8|20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.3|4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3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5|18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|1.6|4.3|4.6|4.3|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1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8.1|8.4|79|3.3|29.4|8.8|39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9|1.5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5|8.7|3.9|7.1|6.2|3.8|1.4|22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3.9|8.9|8.9|3.5|3.4|19.8|6.3|2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9|15|19.5|13.7|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.8|12.2|10.9|10|12.5|19.5|1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.2|1.4|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.5|10.7|5.9"/>
</p:tagLst>
</file>

<file path=ppt/theme/theme1.xml><?xml version="1.0" encoding="utf-8"?>
<a:theme xmlns:a="http://schemas.openxmlformats.org/drawingml/2006/main" name="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CE Powerpoint template">
  <a:themeElements>
    <a:clrScheme name="CITE">
      <a:dk1>
        <a:srgbClr val="33471C"/>
      </a:dk1>
      <a:lt1>
        <a:srgbClr val="FFFFFF"/>
      </a:lt1>
      <a:dk2>
        <a:srgbClr val="BDCC2A"/>
      </a:dk2>
      <a:lt2>
        <a:srgbClr val="FFFFFF"/>
      </a:lt2>
      <a:accent1>
        <a:srgbClr val="CDDE5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5058"/>
      </a:hlink>
      <a:folHlink>
        <a:srgbClr val="005058"/>
      </a:folHlink>
    </a:clrScheme>
    <a:fontScheme name="U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 One Welcome to the module</Template>
  <TotalTime>5693</TotalTime>
  <Words>2359</Words>
  <Application>Microsoft Office PowerPoint</Application>
  <PresentationFormat>On-screen Show (4:3)</PresentationFormat>
  <Paragraphs>389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Arial</vt:lpstr>
      <vt:lpstr>Arial Black</vt:lpstr>
      <vt:lpstr>Calibri</vt:lpstr>
      <vt:lpstr>Century Gothic</vt:lpstr>
      <vt:lpstr>Founders Grotesk Cond Bold</vt:lpstr>
      <vt:lpstr>Frosty</vt:lpstr>
      <vt:lpstr>Monotype Sorts</vt:lpstr>
      <vt:lpstr>Palatino Linotype</vt:lpstr>
      <vt:lpstr>Sylfaen</vt:lpstr>
      <vt:lpstr>Times New Roman</vt:lpstr>
      <vt:lpstr>Wingdings</vt:lpstr>
      <vt:lpstr>Wingdings 2</vt:lpstr>
      <vt:lpstr>ACE Powerpoint template</vt:lpstr>
      <vt:lpstr>1_ACE Powerpoint template</vt:lpstr>
      <vt:lpstr>PowerPoint Presentation</vt:lpstr>
      <vt:lpstr>Lecture outline</vt:lpstr>
      <vt:lpstr>Context of the lecture</vt:lpstr>
      <vt:lpstr>What is Sustainability?</vt:lpstr>
      <vt:lpstr>How does this relate to IT?</vt:lpstr>
      <vt:lpstr>How does this relate to IT?</vt:lpstr>
      <vt:lpstr>What is ethical in IT?</vt:lpstr>
      <vt:lpstr>How does this relate to IT?</vt:lpstr>
      <vt:lpstr>How does this relate to IT?</vt:lpstr>
      <vt:lpstr>End of Part 1</vt:lpstr>
      <vt:lpstr>Brainstorming</vt:lpstr>
      <vt:lpstr>What is Brainstorming?</vt:lpstr>
      <vt:lpstr>When to use brainstorming?</vt:lpstr>
      <vt:lpstr>Why use brainstorming techniques?</vt:lpstr>
      <vt:lpstr>The process of brainstorming</vt:lpstr>
      <vt:lpstr>The environment</vt:lpstr>
      <vt:lpstr>Setting the scene…</vt:lpstr>
      <vt:lpstr>Rules for the Session</vt:lpstr>
      <vt:lpstr>Comments that reduce Brainstorming to Braindrizzling</vt:lpstr>
      <vt:lpstr>End of Part 2</vt:lpstr>
      <vt:lpstr>BRAINSTORMING EXERCISE </vt:lpstr>
      <vt:lpstr>PowerPoint Presentation</vt:lpstr>
      <vt:lpstr>PowerPoint Presentation</vt:lpstr>
      <vt:lpstr>A brainstorming technique</vt:lpstr>
      <vt:lpstr>Affinity analysis</vt:lpstr>
      <vt:lpstr>Summary and future action</vt:lpstr>
      <vt:lpstr>End of part 3</vt:lpstr>
      <vt:lpstr>Using whiteboard in MS Teams</vt:lpstr>
      <vt:lpstr>Using whiteboard in MS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the Brainstorming techniques:</vt:lpstr>
      <vt:lpstr>End of part 4</vt:lpstr>
      <vt:lpstr>Your first deadline already!!</vt:lpstr>
      <vt:lpstr>Your first deadline already!!</vt:lpstr>
      <vt:lpstr>Your first deadline already!!</vt:lpstr>
      <vt:lpstr>Your first deadline already!!</vt:lpstr>
      <vt:lpstr>If you have any questions?</vt:lpstr>
      <vt:lpstr>PowerPoint Presentation</vt:lpstr>
      <vt:lpstr>Brainstorming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Eshtiyaq Sanad</dc:creator>
  <cp:lastModifiedBy>Fadi S</cp:lastModifiedBy>
  <cp:revision>359</cp:revision>
  <dcterms:created xsi:type="dcterms:W3CDTF">2014-06-12T12:39:50Z</dcterms:created>
  <dcterms:modified xsi:type="dcterms:W3CDTF">2021-01-31T10:13:40Z</dcterms:modified>
</cp:coreProperties>
</file>